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3" r:id="rId2"/>
  </p:sldMasterIdLst>
  <p:notesMasterIdLst>
    <p:notesMasterId r:id="rId80"/>
  </p:notesMasterIdLst>
  <p:sldIdLst>
    <p:sldId id="294" r:id="rId3"/>
    <p:sldId id="848" r:id="rId4"/>
    <p:sldId id="867" r:id="rId5"/>
    <p:sldId id="868" r:id="rId6"/>
    <p:sldId id="865" r:id="rId7"/>
    <p:sldId id="869" r:id="rId8"/>
    <p:sldId id="872" r:id="rId9"/>
    <p:sldId id="873" r:id="rId10"/>
    <p:sldId id="874" r:id="rId11"/>
    <p:sldId id="875" r:id="rId12"/>
    <p:sldId id="876" r:id="rId13"/>
    <p:sldId id="878" r:id="rId14"/>
    <p:sldId id="856" r:id="rId15"/>
    <p:sldId id="664" r:id="rId16"/>
    <p:sldId id="854" r:id="rId17"/>
    <p:sldId id="852" r:id="rId18"/>
    <p:sldId id="857" r:id="rId19"/>
    <p:sldId id="802" r:id="rId20"/>
    <p:sldId id="853" r:id="rId21"/>
    <p:sldId id="445" r:id="rId22"/>
    <p:sldId id="822" r:id="rId23"/>
    <p:sldId id="930" r:id="rId24"/>
    <p:sldId id="900" r:id="rId25"/>
    <p:sldId id="723" r:id="rId26"/>
    <p:sldId id="897" r:id="rId27"/>
    <p:sldId id="892" r:id="rId28"/>
    <p:sldId id="771" r:id="rId29"/>
    <p:sldId id="909" r:id="rId30"/>
    <p:sldId id="903" r:id="rId31"/>
    <p:sldId id="893" r:id="rId32"/>
    <p:sldId id="915" r:id="rId33"/>
    <p:sldId id="890" r:id="rId34"/>
    <p:sldId id="889" r:id="rId35"/>
    <p:sldId id="912" r:id="rId36"/>
    <p:sldId id="887" r:id="rId37"/>
    <p:sldId id="888" r:id="rId38"/>
    <p:sldId id="913" r:id="rId39"/>
    <p:sldId id="907" r:id="rId40"/>
    <p:sldId id="908" r:id="rId41"/>
    <p:sldId id="906" r:id="rId42"/>
    <p:sldId id="905" r:id="rId43"/>
    <p:sldId id="844" r:id="rId44"/>
    <p:sldId id="845" r:id="rId45"/>
    <p:sldId id="823" r:id="rId46"/>
    <p:sldId id="916" r:id="rId47"/>
    <p:sldId id="917" r:id="rId48"/>
    <p:sldId id="918" r:id="rId49"/>
    <p:sldId id="829" r:id="rId50"/>
    <p:sldId id="846" r:id="rId51"/>
    <p:sldId id="847" r:id="rId52"/>
    <p:sldId id="922" r:id="rId53"/>
    <p:sldId id="933" r:id="rId54"/>
    <p:sldId id="934" r:id="rId55"/>
    <p:sldId id="935" r:id="rId56"/>
    <p:sldId id="936" r:id="rId57"/>
    <p:sldId id="937" r:id="rId58"/>
    <p:sldId id="923" r:id="rId59"/>
    <p:sldId id="931" r:id="rId60"/>
    <p:sldId id="932" r:id="rId61"/>
    <p:sldId id="929" r:id="rId62"/>
    <p:sldId id="824" r:id="rId63"/>
    <p:sldId id="940" r:id="rId64"/>
    <p:sldId id="920" r:id="rId65"/>
    <p:sldId id="921" r:id="rId66"/>
    <p:sldId id="862" r:id="rId67"/>
    <p:sldId id="925" r:id="rId68"/>
    <p:sldId id="702" r:id="rId69"/>
    <p:sldId id="883" r:id="rId70"/>
    <p:sldId id="942" r:id="rId71"/>
    <p:sldId id="941" r:id="rId72"/>
    <p:sldId id="880" r:id="rId73"/>
    <p:sldId id="938" r:id="rId74"/>
    <p:sldId id="939" r:id="rId75"/>
    <p:sldId id="943" r:id="rId76"/>
    <p:sldId id="858" r:id="rId77"/>
    <p:sldId id="859" r:id="rId78"/>
    <p:sldId id="896" r:id="rId79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伊藤 宏幸" initials="" lastIdx="31" clrIdx="0"/>
  <p:cmAuthor id="1" name="Microsoft Office ユーザー" initials="Office" lastIdx="12" clrIdx="1">
    <p:extLst/>
  </p:cmAuthor>
  <p:cmAuthor id="2" name="Microsoft Office User" initials="MOU" lastIdx="7" clrIdx="2">
    <p:extLst>
      <p:ext uri="{19B8F6BF-5375-455C-9EA6-DF929625EA0E}">
        <p15:presenceInfo xmlns:p15="http://schemas.microsoft.com/office/powerpoint/2012/main" userId="Microsoft Office 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7B53B"/>
    <a:srgbClr val="0432FF"/>
    <a:srgbClr val="9437FF"/>
    <a:srgbClr val="00BAE8"/>
    <a:srgbClr val="FFD400"/>
    <a:srgbClr val="0AC200"/>
    <a:srgbClr val="F15A22"/>
    <a:srgbClr val="0000FF"/>
    <a:srgbClr val="FAFAFC"/>
    <a:srgbClr val="44C40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858" autoAdjust="0"/>
    <p:restoredTop sz="82485" autoAdjust="0"/>
  </p:normalViewPr>
  <p:slideViewPr>
    <p:cSldViewPr snapToGrid="0">
      <p:cViewPr varScale="1">
        <p:scale>
          <a:sx n="87" d="100"/>
          <a:sy n="87" d="100"/>
        </p:scale>
        <p:origin x="2824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1356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theme" Target="theme/theme1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notesMaster" Target="notesMasters/notesMaster1.xml"/><Relationship Id="rId85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commentAuthors" Target="commentAuthor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61" Type="http://schemas.openxmlformats.org/officeDocument/2006/relationships/slide" Target="slides/slide59.xml"/><Relationship Id="rId82" Type="http://schemas.openxmlformats.org/officeDocument/2006/relationships/presProps" Target="pres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12-17T12:00:20.085" idx="7">
    <p:pos x="533" y="246"/>
    <p:text>[Isaoモード]
伊藤のJUnitの失敗を、プロダクト開発チームと一緒に働くことで成功に導いた話を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12-17T11:57:25.523" idx="6">
    <p:pos x="354" y="75"/>
    <p:text>[Isaoモード]
Cheol君の成果を、Sebasの紹介と一緒に行いたい</p:text>
    <p:extLst>
      <p:ext uri="{C676402C-5697-4E1C-873F-D02D1690AC5C}">
        <p15:threadingInfo xmlns:p15="http://schemas.microsoft.com/office/powerpoint/2012/main" timeZoneBias="-54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7E67B1-E584-4720-817D-DD5D20C3975D}" type="datetimeFigureOut">
              <a:rPr kumimoji="1" lang="ja-JP" altLang="en-US" smtClean="0"/>
              <a:t>2019/12/17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931A60-C776-4263-A2FB-8D24586021F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171977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 dirty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621320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851024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788357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100243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/>
              <a:t>それでは皆さんに質問です。</a:t>
            </a:r>
            <a:endParaRPr kumimoji="1" lang="en-US" altLang="ja-JP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/>
              <a:t>「</a:t>
            </a:r>
            <a:r>
              <a:rPr kumimoji="1" lang="en-US" altLang="ja-JP" dirty="0"/>
              <a:t>SET</a:t>
            </a:r>
            <a:r>
              <a:rPr kumimoji="1" lang="ja-JP" altLang="en-US"/>
              <a:t>」という単語、もしくはその意味をご存知の方、挙手をお願いいたします。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154887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200" b="0" i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「</a:t>
            </a:r>
            <a:r>
              <a:rPr lang="en-US" altLang="ja-JP" sz="1200" b="0" i="0" dirty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SET</a:t>
            </a:r>
            <a:r>
              <a:rPr lang="ja-JP" altLang="en-US" sz="1200" b="0" i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」とは、「</a:t>
            </a:r>
            <a:r>
              <a:rPr lang="en-US" altLang="ja-JP" sz="1200" b="0" i="0" dirty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Software Engineer in Test</a:t>
            </a:r>
            <a:r>
              <a:rPr lang="ja-JP" altLang="en-US" sz="1200" b="0" i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」の略で、</a:t>
            </a:r>
            <a:r>
              <a:rPr lang="en-US" altLang="ja-JP" sz="1200" b="0" i="0" dirty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Google</a:t>
            </a:r>
            <a:r>
              <a:rPr lang="ja-JP" altLang="en-US" sz="1200" b="0" i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で生まれたロールです。</a:t>
            </a:r>
            <a:endParaRPr lang="en-US" altLang="ja-JP" sz="1200" b="0" i="0" dirty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ja-JP" sz="1200" b="0" i="0" dirty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200" b="0" i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書籍</a:t>
            </a:r>
            <a:r>
              <a:rPr lang="en-US" altLang="ja-JP" sz="1200" b="0" i="0" dirty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『How Google Tests Software』</a:t>
            </a:r>
            <a:r>
              <a:rPr lang="ja-JP" altLang="en-US" sz="1200" b="0" i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に、詳しく説明されています。</a:t>
            </a:r>
            <a:br>
              <a:rPr lang="en-US" altLang="ja-JP" sz="1200" b="0" i="0" dirty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endParaRPr lang="en-US" altLang="ja-JP" sz="1200" b="0" i="0" dirty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200" b="0" i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同様の役職は、</a:t>
            </a:r>
            <a:r>
              <a:rPr lang="en-US" altLang="ja-JP" sz="1200" b="0" i="0" dirty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Microsoft</a:t>
            </a:r>
            <a:r>
              <a:rPr lang="ja-JP" altLang="en-US" sz="1200" b="0" i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や</a:t>
            </a:r>
            <a:r>
              <a:rPr lang="en-US" altLang="ja-JP" sz="1200" b="0" i="0" dirty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Amazon</a:t>
            </a:r>
            <a:r>
              <a:rPr lang="ja-JP" altLang="en-US" sz="1200" b="0" i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、</a:t>
            </a:r>
            <a:r>
              <a:rPr lang="en-US" altLang="ja-JP" sz="1200" b="0" i="0" dirty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DeNA</a:t>
            </a:r>
            <a:r>
              <a:rPr lang="ja-JP" altLang="en-US" sz="1200" b="0" i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などにもあります。</a:t>
            </a:r>
            <a:endParaRPr lang="en-US" altLang="ja-JP" sz="1200" b="0" i="0" dirty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391145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私伊藤が、</a:t>
            </a:r>
            <a:r>
              <a:rPr kumimoji="1" lang="en-US" altLang="ja-JP" dirty="0"/>
              <a:t>LINE</a:t>
            </a:r>
            <a:r>
              <a:rPr kumimoji="1" lang="ja-JP" altLang="en-US"/>
              <a:t>の</a:t>
            </a:r>
            <a:r>
              <a:rPr kumimoji="1" lang="en-US" altLang="ja-JP" dirty="0"/>
              <a:t>Engineering Blog</a:t>
            </a:r>
            <a:r>
              <a:rPr kumimoji="1" lang="ja-JP" altLang="en-US"/>
              <a:t>で説明している内容は、コチラになります。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en-US" altLang="ja-JP" dirty="0"/>
              <a:t>Google</a:t>
            </a:r>
            <a:r>
              <a:rPr kumimoji="1" lang="ja-JP" altLang="en-US"/>
              <a:t>などでの一般的な定義よりは、やっていることの範囲が広いかと思います。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758304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50615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673034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0" i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一連の活動に際して我々は、様々な技術・ツールとアジャイルプラクティス・マインドセットとを組み合わせ、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0" i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日々実験を繰り返しながら、ビジネス的成果へとつなげています。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336075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テスト自動化に限定せず、組織を横断してビジネス的課題の解決をリードするチームとして、</a:t>
            </a:r>
            <a:endParaRPr kumimoji="1" lang="en-US" altLang="ja-JP" dirty="0"/>
          </a:p>
          <a:p>
            <a:r>
              <a:rPr kumimoji="1" lang="ja-JP" altLang="en-US"/>
              <a:t>「</a:t>
            </a:r>
            <a:r>
              <a:rPr kumimoji="1" lang="en-US" altLang="ja-JP" dirty="0"/>
              <a:t>Transformational Leader</a:t>
            </a:r>
            <a:r>
              <a:rPr kumimoji="1" lang="ja-JP" altLang="en-US"/>
              <a:t>」のチームと呼び始めています。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510933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sz="12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それではまず最初に、このセッションの目的を、改めて全員で確認してみましょう。</a:t>
            </a:r>
            <a:endParaRPr lang="en-US" altLang="ja-JP" sz="12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  <a:p>
            <a:endParaRPr lang="en-US" altLang="ja-JP" sz="12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  <a:p>
            <a:r>
              <a:rPr lang="ja-JP" altLang="en-US" sz="12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皆さん、認識はあっていますか？</a:t>
            </a:r>
            <a:endParaRPr lang="en-US" altLang="ja-JP" sz="12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5690574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817982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2532845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719351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2241782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4114296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401589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0327980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1721648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9540885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182336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まず最初に結論からお話ししますと、この後紹介する</a:t>
            </a:r>
            <a:r>
              <a:rPr lang="ja-JP" altLang="en-US" sz="12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具体的な事例を、</a:t>
            </a:r>
            <a:r>
              <a:rPr kumimoji="1" lang="ja-JP" altLang="en-US"/>
              <a:t>皆さんのチーム・会社・組織でそのまま使うことは、まずできません！</a:t>
            </a:r>
          </a:p>
          <a:p>
            <a:endParaRPr lang="en-US" altLang="ja-JP" sz="12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2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そのままでは使えないことを、まず最初にご承知おきください。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9473782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5409641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6101422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41355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180977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0020586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8086610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721026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7522375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0443194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748240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これは、食材だけでは食べられないものが多いことと同じです。</a:t>
            </a:r>
            <a:endParaRPr kumimoji="1" lang="en-US" altLang="ja-JP" dirty="0"/>
          </a:p>
          <a:p>
            <a:endParaRPr lang="en-US" altLang="ja-JP" sz="12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  <a:p>
            <a:r>
              <a:rPr lang="ja-JP" altLang="en-US" sz="12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今回紹介する事例は、</a:t>
            </a:r>
            <a:r>
              <a:rPr kumimoji="1" lang="ja-JP" altLang="en-US"/>
              <a:t>皆さんのチーム・会社・組織にあった形での調理・加工をして、初めて機能します。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0511868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450761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5269448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5220068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2695151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9016728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Onboarding</a:t>
            </a:r>
            <a:r>
              <a:rPr kumimoji="1" lang="ja-JP" altLang="en-US"/>
              <a:t>とは、「新しいメンバーをチームに慣れさせ、成果を出せるよう導くこと」です。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9728847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9283133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2558717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8023759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449941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1065543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4640203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0830276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5750161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7631349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331712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2213083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7814882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5273444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0534556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709183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0354928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05632840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4936052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0506861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0185144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67047569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ja-JP" sz="1200" b="0" i="0" dirty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51603537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11976813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34004573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70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22811210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71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979907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それでは次に、最近抱えている課題認識を共有させてください。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en-US" altLang="ja-JP" dirty="0"/>
              <a:t>※</a:t>
            </a:r>
            <a:r>
              <a:rPr kumimoji="1" lang="ja-JP" altLang="en-US"/>
              <a:t>聴衆の共感を引き出す会話が欲しい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78549447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72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3789435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73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52799505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74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19298844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75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65344525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76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45846455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77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46411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945332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335971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ユーザー設定レイアウト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>
          <a:xfrm>
            <a:off x="0" y="5279598"/>
            <a:ext cx="9144000" cy="513306"/>
          </a:xfrm>
        </p:spPr>
        <p:txBody>
          <a:bodyPr/>
          <a:lstStyle>
            <a:lvl1pPr algn="ctr">
              <a:defRPr sz="150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052BCCDA-7B63-404C-A04A-C54649811EC9}" type="datetime4">
              <a:rPr lang="ja-JP" altLang="en-US" smtClean="0"/>
              <a:pPr/>
              <a:t>2019年12月17日</a:t>
            </a:fld>
            <a:endParaRPr lang="ja-JP" altLang="en-US"/>
          </a:p>
        </p:txBody>
      </p:sp>
      <p:sp>
        <p:nvSpPr>
          <p:cNvPr id="7" name="コンテンツ プレースホルダー 2"/>
          <p:cNvSpPr>
            <a:spLocks noGrp="1"/>
          </p:cNvSpPr>
          <p:nvPr>
            <p:ph idx="1" hasCustomPrompt="1"/>
          </p:nvPr>
        </p:nvSpPr>
        <p:spPr>
          <a:xfrm>
            <a:off x="0" y="5781439"/>
            <a:ext cx="9144000" cy="547643"/>
          </a:xfrm>
        </p:spPr>
        <p:txBody>
          <a:bodyPr>
            <a:noAutofit/>
          </a:bodyPr>
          <a:lstStyle>
            <a:lvl1pPr marL="0" indent="0" algn="ctr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/>
              <a:t>制作者の名前を入力</a:t>
            </a:r>
          </a:p>
        </p:txBody>
      </p:sp>
      <p:sp>
        <p:nvSpPr>
          <p:cNvPr id="10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5279591"/>
          </a:xfrm>
          <a:solidFill>
            <a:srgbClr val="07B53B"/>
          </a:solidFill>
          <a:ln>
            <a:solidFill>
              <a:srgbClr val="44C404"/>
            </a:solidFill>
          </a:ln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/>
              <a:t>プレゼンテーション</a:t>
            </a:r>
            <a:br>
              <a:rPr kumimoji="1" lang="en-US" altLang="ja-JP" dirty="0"/>
            </a:br>
            <a:r>
              <a:rPr kumimoji="1" lang="ja-JP" altLang="en-US" dirty="0"/>
              <a:t>タイトルを入力</a:t>
            </a:r>
          </a:p>
        </p:txBody>
      </p:sp>
    </p:spTree>
    <p:extLst>
      <p:ext uri="{BB962C8B-B14F-4D97-AF65-F5344CB8AC3E}">
        <p14:creationId xmlns:p14="http://schemas.microsoft.com/office/powerpoint/2010/main" val="579778059"/>
      </p:ext>
    </p:extLst>
  </p:cSld>
  <p:clrMapOvr>
    <a:masterClrMapping/>
  </p:clrMapOvr>
  <p:hf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正方形/長方形 13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rgbClr val="07B53B"/>
          </a:solidFill>
          <a:ln>
            <a:solidFill>
              <a:srgbClr val="44C4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9" name="正方形/長方形 8"/>
          <p:cNvSpPr/>
          <p:nvPr userDrawn="1"/>
        </p:nvSpPr>
        <p:spPr>
          <a:xfrm>
            <a:off x="4585066" y="1174343"/>
            <a:ext cx="4558937" cy="5683657"/>
          </a:xfrm>
          <a:prstGeom prst="rect">
            <a:avLst/>
          </a:prstGeom>
          <a:solidFill>
            <a:srgbClr val="DEDEDE">
              <a:alpha val="9725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3657B689-2040-4AA2-A102-3ED058595473}" type="datetime1">
              <a:rPr lang="ja-JP" altLang="en-US" smtClean="0"/>
              <a:pPr/>
              <a:t>2019/12/17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67564" y="6356350"/>
            <a:ext cx="720000" cy="359864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19102" y="1485901"/>
            <a:ext cx="3984977" cy="4549356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11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JP" altLang="en-US" dirty="0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13"/>
          </p:nvPr>
        </p:nvSpPr>
        <p:spPr>
          <a:xfrm>
            <a:off x="4870851" y="1485905"/>
            <a:ext cx="3992165" cy="4509169"/>
          </a:xfrm>
        </p:spPr>
        <p:txBody>
          <a:bodyPr>
            <a:normAutofit/>
          </a:bodyPr>
          <a:lstStyle>
            <a:lvl1pPr>
              <a:defRPr sz="3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8584030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901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6B8FEEA6-8109-49C3-9E5B-E102B12D7F37}" type="datetime1">
              <a:rPr lang="ja-JP" altLang="en-US" smtClean="0"/>
              <a:pPr/>
              <a:t>2019/12/17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67564" y="6356350"/>
            <a:ext cx="720000" cy="359864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4727849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ユーザー設定レイアウト">
    <p:bg>
      <p:bgPr>
        <a:solidFill>
          <a:srgbClr val="07B5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144000" cy="6356350"/>
          </a:xfrm>
          <a:solidFill>
            <a:srgbClr val="07B53B"/>
          </a:solidFill>
          <a:ln>
            <a:solidFill>
              <a:srgbClr val="07B53B"/>
            </a:solidFill>
          </a:ln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/>
              <a:t>扉ページ</a:t>
            </a:r>
            <a:br>
              <a:rPr kumimoji="1" lang="en-US" altLang="ja-JP" dirty="0"/>
            </a:br>
            <a:r>
              <a:rPr kumimoji="1" lang="ja-JP" altLang="en-US" dirty="0"/>
              <a:t>タイトルを入力</a:t>
            </a:r>
          </a:p>
        </p:txBody>
      </p:sp>
    </p:spTree>
    <p:extLst>
      <p:ext uri="{BB962C8B-B14F-4D97-AF65-F5344CB8AC3E}">
        <p14:creationId xmlns:p14="http://schemas.microsoft.com/office/powerpoint/2010/main" val="21884692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ユーザー設定レイアウト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コンテンツ プレースホルダー 2"/>
          <p:cNvSpPr>
            <a:spLocks noGrp="1"/>
          </p:cNvSpPr>
          <p:nvPr>
            <p:ph idx="1" hasCustomPrompt="1"/>
          </p:nvPr>
        </p:nvSpPr>
        <p:spPr>
          <a:xfrm>
            <a:off x="0" y="5781439"/>
            <a:ext cx="9144000" cy="547643"/>
          </a:xfrm>
        </p:spPr>
        <p:txBody>
          <a:bodyPr>
            <a:noAutofit/>
          </a:bodyPr>
          <a:lstStyle>
            <a:lvl1pPr marL="0" indent="0" algn="ctr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/>
              <a:t>制作者の名前を入力</a:t>
            </a:r>
          </a:p>
        </p:txBody>
      </p:sp>
      <p:sp>
        <p:nvSpPr>
          <p:cNvPr id="9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5279591"/>
          </a:xfrm>
          <a:solidFill>
            <a:schemeClr val="tx2"/>
          </a:solidFill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/>
              <a:t>プレゼンテーション</a:t>
            </a:r>
            <a:br>
              <a:rPr kumimoji="1" lang="en-US" altLang="ja-JP" dirty="0"/>
            </a:br>
            <a:r>
              <a:rPr kumimoji="1" lang="ja-JP" altLang="en-US" dirty="0"/>
              <a:t>タイトルを入力</a:t>
            </a:r>
          </a:p>
        </p:txBody>
      </p:sp>
      <p:sp>
        <p:nvSpPr>
          <p:cNvPr id="12" name="日付プレースホルダー 2"/>
          <p:cNvSpPr>
            <a:spLocks noGrp="1"/>
          </p:cNvSpPr>
          <p:nvPr>
            <p:ph type="dt" sz="half" idx="10"/>
          </p:nvPr>
        </p:nvSpPr>
        <p:spPr>
          <a:xfrm>
            <a:off x="0" y="5279598"/>
            <a:ext cx="9144000" cy="513306"/>
          </a:xfrm>
        </p:spPr>
        <p:txBody>
          <a:bodyPr/>
          <a:lstStyle>
            <a:lvl1pPr algn="ctr">
              <a:defRPr sz="150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0541452E-60C8-4FD8-95AF-A908062DC191}" type="datetime4">
              <a:rPr lang="ja-JP" altLang="en-US" smtClean="0"/>
              <a:pPr/>
              <a:t>2019年12月17日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4221315095"/>
      </p:ext>
    </p:extLst>
  </p:cSld>
  <p:clrMapOvr>
    <a:masterClrMapping/>
  </p:clrMapOvr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正方形/長方形 16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9" name="正方形/長方形 8"/>
          <p:cNvSpPr/>
          <p:nvPr userDrawn="1"/>
        </p:nvSpPr>
        <p:spPr>
          <a:xfrm>
            <a:off x="4585066" y="1174343"/>
            <a:ext cx="4558937" cy="5683657"/>
          </a:xfrm>
          <a:prstGeom prst="rect">
            <a:avLst/>
          </a:prstGeom>
          <a:solidFill>
            <a:srgbClr val="DEDEDE">
              <a:alpha val="9725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3657B689-2040-4AA2-A102-3ED058595473}" type="datetime1">
              <a:rPr lang="ja-JP" altLang="en-US" smtClean="0"/>
              <a:pPr/>
              <a:t>2019/12/17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11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12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19102" y="1485901"/>
            <a:ext cx="3984977" cy="4549356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endParaRPr kumimoji="1" lang="ja-JP" altLang="en-US" dirty="0"/>
          </a:p>
        </p:txBody>
      </p:sp>
      <p:sp>
        <p:nvSpPr>
          <p:cNvPr id="13" name="テキスト プレースホルダー 4"/>
          <p:cNvSpPr>
            <a:spLocks noGrp="1"/>
          </p:cNvSpPr>
          <p:nvPr>
            <p:ph type="body" sz="quarter" idx="13"/>
          </p:nvPr>
        </p:nvSpPr>
        <p:spPr>
          <a:xfrm>
            <a:off x="4870851" y="1485905"/>
            <a:ext cx="3992165" cy="4509169"/>
          </a:xfrm>
        </p:spPr>
        <p:txBody>
          <a:bodyPr>
            <a:normAutofit/>
          </a:bodyPr>
          <a:lstStyle>
            <a:lvl1pPr>
              <a:defRPr sz="3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4078654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正方形/長方形 8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901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6B8FEEA6-8109-49C3-9E5B-E102B12D7F37}" type="datetime1">
              <a:rPr lang="ja-JP" altLang="en-US" smtClean="0"/>
              <a:pPr/>
              <a:t>2019/12/17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7320733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ユーザー設定レイアウト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6356351"/>
          </a:xfrm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/>
              <a:t>扉ページ</a:t>
            </a:r>
            <a:br>
              <a:rPr kumimoji="1" lang="en-US" altLang="ja-JP" dirty="0"/>
            </a:br>
            <a:r>
              <a:rPr kumimoji="1" lang="ja-JP" altLang="en-US" dirty="0"/>
              <a:t>タイトルを入力</a:t>
            </a:r>
          </a:p>
        </p:txBody>
      </p:sp>
    </p:spTree>
    <p:extLst>
      <p:ext uri="{BB962C8B-B14F-4D97-AF65-F5344CB8AC3E}">
        <p14:creationId xmlns:p14="http://schemas.microsoft.com/office/powerpoint/2010/main" val="25606232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8650" y="1495438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628650" y="635635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9E8D857A-8BE1-48F1-B70A-19AA9B269235}" type="datetime1">
              <a:rPr lang="ja-JP" altLang="en-US" smtClean="0"/>
              <a:pPr/>
              <a:t>2019/12/17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7564" y="6356350"/>
            <a:ext cx="720000" cy="3598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rgbClr val="07B53B"/>
          </a:solidFill>
          <a:ln>
            <a:solidFill>
              <a:srgbClr val="44C4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kumimoji="1" lang="ja-JP" altLang="en-US" dirty="0"/>
              <a:t>マスタータイトルの書式設定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908634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49" r:id="rId2"/>
    <p:sldLayoutId id="2147483650" r:id="rId3"/>
    <p:sldLayoutId id="2147483651" r:id="rId4"/>
  </p:sldLayoutIdLst>
  <p:hf hdr="0" dt="0"/>
  <p:txStyles>
    <p:titleStyle>
      <a:lvl1pPr algn="ctr" defTabSz="685783" rtl="0" eaLnBrk="1" latinLnBrk="0" hangingPunct="1">
        <a:lnSpc>
          <a:spcPct val="90000"/>
        </a:lnSpc>
        <a:spcBef>
          <a:spcPct val="0"/>
        </a:spcBef>
        <a:buNone/>
        <a:defRPr kumimoji="1" sz="4500" kern="1200">
          <a:solidFill>
            <a:schemeClr val="bg1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</p:titleStyle>
    <p:bodyStyle>
      <a:lvl1pPr marL="0" indent="0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kumimoji="1" sz="4050" kern="1200">
          <a:solidFill>
            <a:srgbClr val="595959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6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3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8650" y="1495438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628650" y="635635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9E8D857A-8BE1-48F1-B70A-19AA9B269235}" type="datetime1">
              <a:rPr lang="ja-JP" altLang="en-US" smtClean="0"/>
              <a:pPr/>
              <a:t>2019/12/17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7565" y="6316165"/>
            <a:ext cx="461089" cy="400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-1" y="7711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kumimoji="1" lang="ja-JP" altLang="en-US" dirty="0"/>
              <a:t>マスタータイトルの書式設定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42382880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</p:sldLayoutIdLst>
  <p:hf hdr="0" dt="0"/>
  <p:txStyles>
    <p:titleStyle>
      <a:lvl1pPr algn="ctr" defTabSz="685783" rtl="0" eaLnBrk="1" latinLnBrk="0" hangingPunct="1">
        <a:lnSpc>
          <a:spcPct val="90000"/>
        </a:lnSpc>
        <a:spcBef>
          <a:spcPct val="0"/>
        </a:spcBef>
        <a:buNone/>
        <a:defRPr kumimoji="1" sz="4500" kern="1200">
          <a:solidFill>
            <a:schemeClr val="bg1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</p:titleStyle>
    <p:bodyStyle>
      <a:lvl1pPr marL="0" indent="0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kumimoji="1" sz="4050" kern="1200">
          <a:solidFill>
            <a:srgbClr val="595959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6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3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m/dp/B007MQLMF2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en.wikipedia.org/wiki/Software_Development_Engineer_in_Test" TargetMode="External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engineering.linecorp.com/ja/blog/recommend-learning-session/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anagileway.wordpress.com/2016/10/07/modern-agile-jp/" TargetMode="Externa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gatling.io/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kotlinlang.org/" TargetMode="External"/><Relationship Id="rId4" Type="http://schemas.openxmlformats.org/officeDocument/2006/relationships/hyperlink" Target="http://groovy-lang.org/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kubernetes.io/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tiff"/><Relationship Id="rId5" Type="http://schemas.openxmlformats.org/officeDocument/2006/relationships/image" Target="../media/image9.png"/><Relationship Id="rId4" Type="http://schemas.openxmlformats.org/officeDocument/2006/relationships/hyperlink" Target="https://www.jetbrains.com/idea/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comments" Target="../comments/comment1.xml"/><Relationship Id="rId3" Type="http://schemas.openxmlformats.org/officeDocument/2006/relationships/hyperlink" Target="https://github.com/intuit/karate" TargetMode="External"/><Relationship Id="rId7" Type="http://schemas.openxmlformats.org/officeDocument/2006/relationships/image" Target="../media/image15.tif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thoughtworks.com/radar/languages-and-frameworks/karate" TargetMode="External"/><Relationship Id="rId5" Type="http://schemas.openxmlformats.org/officeDocument/2006/relationships/hyperlink" Target="https://grpc.io/" TargetMode="External"/><Relationship Id="rId4" Type="http://schemas.openxmlformats.org/officeDocument/2006/relationships/hyperlink" Target="https://cucumber.io/docs/gherkin/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ChristophLucian" TargetMode="Externa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tiff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tif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Relationship Id="rId4" Type="http://schemas.openxmlformats.org/officeDocument/2006/relationships/comments" Target="../comments/commen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intuit/karate" TargetMode="External"/><Relationship Id="rId3" Type="http://schemas.openxmlformats.org/officeDocument/2006/relationships/image" Target="../media/image27.png"/><Relationship Id="rId7" Type="http://schemas.openxmlformats.org/officeDocument/2006/relationships/image" Target="../media/image29.tiff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vuejs.org/" TargetMode="External"/><Relationship Id="rId11" Type="http://schemas.openxmlformats.org/officeDocument/2006/relationships/image" Target="../media/image9.png"/><Relationship Id="rId5" Type="http://schemas.openxmlformats.org/officeDocument/2006/relationships/image" Target="../media/image28.tiff"/><Relationship Id="rId10" Type="http://schemas.openxmlformats.org/officeDocument/2006/relationships/hyperlink" Target="https://kubernetes.io/" TargetMode="External"/><Relationship Id="rId4" Type="http://schemas.openxmlformats.org/officeDocument/2006/relationships/hyperlink" Target="https://zipkin.io/" TargetMode="External"/><Relationship Id="rId9" Type="http://schemas.openxmlformats.org/officeDocument/2006/relationships/image" Target="../media/image15.tiff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v.com/sprint/" TargetMode="External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3.tiff"/><Relationship Id="rId4" Type="http://schemas.openxmlformats.org/officeDocument/2006/relationships/hyperlink" Target="https://www.amazon.com/dp/B010MH1DAQ/" TargetMode="Externa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stcontainers.org/" TargetMode="External"/><Relationship Id="rId2" Type="http://schemas.openxmlformats.org/officeDocument/2006/relationships/hyperlink" Target="http://rest-assured.io/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5.tiff"/><Relationship Id="rId4" Type="http://schemas.openxmlformats.org/officeDocument/2006/relationships/hyperlink" Target="https://github.com/flapdoodle-oss/de.flapdoodle.embed.mongo" TargetMode="Externa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stcontainers.org/" TargetMode="External"/><Relationship Id="rId2" Type="http://schemas.openxmlformats.org/officeDocument/2006/relationships/hyperlink" Target="https://github.com/wix/wix-embedded-mysql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tiff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/>
          <p:cNvSpPr>
            <a:spLocks noGrp="1"/>
          </p:cNvSpPr>
          <p:nvPr>
            <p:ph idx="1"/>
          </p:nvPr>
        </p:nvSpPr>
        <p:spPr>
          <a:xfrm>
            <a:off x="0" y="5323843"/>
            <a:ext cx="9144000" cy="1080000"/>
          </a:xfrm>
          <a:ln>
            <a:noFill/>
          </a:ln>
        </p:spPr>
        <p:txBody>
          <a:bodyPr anchor="ctr"/>
          <a:lstStyle/>
          <a:p>
            <a:r>
              <a:rPr lang="ja-JP" altLang="en-US" sz="32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伊藤</a:t>
            </a: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 </a:t>
            </a:r>
            <a:r>
              <a:rPr lang="ja-JP" altLang="en-US" sz="32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宏幸・高橋</a:t>
            </a: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 </a:t>
            </a:r>
            <a:r>
              <a:rPr lang="ja-JP" altLang="en-US" sz="32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勲</a:t>
            </a:r>
            <a:endParaRPr lang="en-US" altLang="ja-JP" sz="32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LINE</a:t>
            </a:r>
            <a:r>
              <a:rPr lang="ja-JP" altLang="en-US" sz="32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株式会社</a:t>
            </a:r>
          </a:p>
        </p:txBody>
      </p:sp>
      <p:sp>
        <p:nvSpPr>
          <p:cNvPr id="3" name="タイトル 2"/>
          <p:cNvSpPr>
            <a:spLocks noGrp="1"/>
          </p:cNvSpPr>
          <p:nvPr>
            <p:ph type="title"/>
          </p:nvPr>
        </p:nvSpPr>
        <p:spPr>
          <a:xfrm>
            <a:off x="0" y="7"/>
            <a:ext cx="9144000" cy="527959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ja-JP" altLang="en-US" sz="8000" b="1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特殊部隊</a:t>
            </a:r>
            <a:br>
              <a:rPr lang="en-US" altLang="ja-JP" sz="80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</a:br>
            <a:r>
              <a:rPr lang="en-US" altLang="ja-JP" sz="80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SET</a:t>
            </a:r>
            <a:r>
              <a:rPr lang="ja-JP" altLang="en-US" sz="8000" b="1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チームの日常</a:t>
            </a:r>
            <a:br>
              <a:rPr lang="en-US" altLang="ja-JP" sz="36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</a:br>
            <a:br>
              <a:rPr lang="en-US" altLang="ja-JP" sz="36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</a:br>
            <a:r>
              <a:rPr lang="en-US" altLang="ja-JP" sz="36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-</a:t>
            </a:r>
            <a:r>
              <a:rPr lang="ja-JP" altLang="en-US" sz="3600" b="1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技術と実験を融合した実践アジャイル術</a:t>
            </a:r>
            <a:r>
              <a:rPr lang="en-US" altLang="ja-JP" sz="36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-</a:t>
            </a:r>
            <a:endParaRPr kumimoji="1" lang="ja-JP" altLang="en-US" sz="3600" b="1"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621392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解決指針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solidFill>
            <a:schemeClr val="accent4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pPr marL="0" lvl="1" indent="0" algn="ctr">
              <a:buNone/>
            </a:pPr>
            <a:r>
              <a:rPr lang="ja-JP" altLang="en-US" sz="4000">
                <a:latin typeface="ヒラギノ角ゴ ProN W6"/>
                <a:ea typeface="ヒラギノ角ゴ ProN W6"/>
                <a:cs typeface="ヒラギノ角ゴ ProN W6"/>
              </a:rPr>
              <a:t>実験の必要性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/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42937621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kumimoji="1" lang="ja-JP" altLang="en-US" sz="4800">
                <a:latin typeface="ヒラギノ角ゴ ProN W6"/>
                <a:ea typeface="ヒラギノ角ゴ ProN W6"/>
                <a:cs typeface="ヒラギノ角ゴ ProN W6"/>
              </a:rPr>
              <a:t>狙い・ポイント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solidFill>
            <a:schemeClr val="accent4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pPr marL="0" lvl="1" indent="0" algn="ctr">
              <a:buNone/>
            </a:pPr>
            <a:r>
              <a:rPr lang="ja-JP" altLang="en-US" sz="4000">
                <a:latin typeface="ヒラギノ角ゴ ProN W6"/>
                <a:ea typeface="ヒラギノ角ゴ ProN W6"/>
                <a:cs typeface="ヒラギノ角ゴ ProN W6"/>
              </a:rPr>
              <a:t>組織・ビジネスへ</a:t>
            </a:r>
            <a:endParaRPr lang="en-US" altLang="ja-JP" sz="4000" dirty="0">
              <a:latin typeface="ヒラギノ角ゴ ProN W6"/>
              <a:ea typeface="ヒラギノ角ゴ ProN W6"/>
              <a:cs typeface="ヒラギノ角ゴ ProN W6"/>
            </a:endParaRPr>
          </a:p>
          <a:p>
            <a:pPr marL="0" lvl="1" indent="0" algn="ctr">
              <a:buNone/>
            </a:pPr>
            <a:r>
              <a:rPr lang="ja-JP" altLang="en-US" sz="4000">
                <a:latin typeface="ヒラギノ角ゴ ProN W6"/>
                <a:ea typeface="ヒラギノ角ゴ ProN W6"/>
                <a:cs typeface="ヒラギノ角ゴ ProN W6"/>
              </a:rPr>
              <a:t>インパクトを与える活動の</a:t>
            </a:r>
            <a:endParaRPr lang="en-US" altLang="ja-JP" sz="4000" dirty="0">
              <a:latin typeface="ヒラギノ角ゴ ProN W6"/>
              <a:ea typeface="ヒラギノ角ゴ ProN W6"/>
              <a:cs typeface="ヒラギノ角ゴ ProN W6"/>
            </a:endParaRPr>
          </a:p>
          <a:p>
            <a:pPr marL="0" lvl="1" indent="0" algn="ctr">
              <a:buNone/>
            </a:pPr>
            <a:r>
              <a:rPr lang="ja-JP" altLang="en-US" sz="4000">
                <a:latin typeface="ヒラギノ角ゴ ProN W6"/>
                <a:ea typeface="ヒラギノ角ゴ ProN W6"/>
                <a:cs typeface="ヒラギノ角ゴ ProN W6"/>
              </a:rPr>
              <a:t>重要性</a:t>
            </a:r>
            <a:endParaRPr lang="en-US" altLang="ja-JP" sz="4000" dirty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448468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kumimoji="1" lang="ja-JP" altLang="en-US" sz="4800">
                <a:latin typeface="ヒラギノ角ゴ ProN W6"/>
                <a:ea typeface="ヒラギノ角ゴ ProN W6"/>
                <a:cs typeface="ヒラギノ角ゴ ProN W6"/>
              </a:rPr>
              <a:t>狙い・ポイント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solidFill>
            <a:schemeClr val="accent4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pPr marL="0" lvl="1" indent="0" algn="ctr">
              <a:buNone/>
            </a:pPr>
            <a:r>
              <a:rPr lang="ja-JP" altLang="en-US" sz="4000">
                <a:latin typeface="ヒラギノ角ゴ ProN W6"/>
                <a:ea typeface="ヒラギノ角ゴ ProN W6"/>
                <a:cs typeface="ヒラギノ角ゴ ProN W6"/>
              </a:rPr>
              <a:t>上記の課題認識に対する</a:t>
            </a:r>
            <a:endParaRPr lang="en-US" altLang="ja-JP" sz="4000" dirty="0">
              <a:latin typeface="ヒラギノ角ゴ ProN W6"/>
              <a:ea typeface="ヒラギノ角ゴ ProN W6"/>
              <a:cs typeface="ヒラギノ角ゴ ProN W6"/>
            </a:endParaRPr>
          </a:p>
          <a:p>
            <a:pPr marL="0" lvl="1" indent="0" algn="ctr">
              <a:buNone/>
            </a:pPr>
            <a:r>
              <a:rPr lang="ja-JP" altLang="en-US" sz="400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我々なりの解決方針</a:t>
            </a:r>
            <a:endParaRPr lang="en-US" altLang="ja-JP" sz="4000" dirty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8816550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C58C9661-ABCC-0642-B241-9AF6E13ED7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6858000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824000" y="0"/>
            <a:ext cx="4320000" cy="6858000"/>
          </a:xfrm>
          <a:solidFill>
            <a:schemeClr val="bg1"/>
          </a:solidFill>
          <a:ln>
            <a:noFill/>
          </a:ln>
        </p:spPr>
        <p:txBody>
          <a:bodyPr/>
          <a:lstStyle/>
          <a:p>
            <a:r>
              <a:rPr lang="en-US" altLang="ja-JP" sz="8000" b="1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SET</a:t>
            </a:r>
            <a:br>
              <a:rPr lang="en-US" altLang="ja-JP" sz="8000" b="1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</a:br>
            <a:r>
              <a:rPr lang="en-US" altLang="ja-JP" sz="8000" b="1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#</a:t>
            </a:r>
            <a:r>
              <a:rPr lang="ja-JP" altLang="en-US" sz="8000" b="1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とは</a:t>
            </a:r>
            <a:endParaRPr kumimoji="1" lang="ja-JP" altLang="en-US" sz="8000" b="1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792919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solidFill>
                  <a:srgbClr val="FFC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S</a:t>
            </a:r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oftware </a:t>
            </a:r>
            <a:r>
              <a:rPr lang="en-US" altLang="ja-JP" sz="4800" dirty="0">
                <a:solidFill>
                  <a:srgbClr val="FFC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E</a:t>
            </a:r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ngineer in </a:t>
            </a:r>
            <a:r>
              <a:rPr lang="en-US" altLang="ja-JP" sz="4800" dirty="0">
                <a:solidFill>
                  <a:srgbClr val="FFC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</a:t>
            </a:r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est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14</a:t>
            </a:fld>
            <a:endParaRPr kumimoji="1" lang="ja-JP" altLang="en-US"/>
          </a:p>
        </p:txBody>
      </p:sp>
      <p:pic>
        <p:nvPicPr>
          <p:cNvPr id="8" name="図 7">
            <a:hlinkClick r:id="rId3"/>
            <a:extLst>
              <a:ext uri="{FF2B5EF4-FFF2-40B4-BE49-F238E27FC236}">
                <a16:creationId xmlns:a16="http://schemas.microsoft.com/office/drawing/2014/main" id="{84C1E388-6FEC-1848-A337-F5EBC14177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50" y="1953683"/>
            <a:ext cx="2996302" cy="387723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コンテンツ プレースホルダー 8">
            <a:extLst>
              <a:ext uri="{FF2B5EF4-FFF2-40B4-BE49-F238E27FC236}">
                <a16:creationId xmlns:a16="http://schemas.microsoft.com/office/drawing/2014/main" id="{6E7EFD24-0832-4B41-8E10-75269272B5D8}"/>
              </a:ext>
            </a:extLst>
          </p:cNvPr>
          <p:cNvSpPr txBox="1">
            <a:spLocks/>
          </p:cNvSpPr>
          <p:nvPr/>
        </p:nvSpPr>
        <p:spPr>
          <a:xfrm>
            <a:off x="3624952" y="1689099"/>
            <a:ext cx="4890398" cy="44064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lvl="1" indent="0">
              <a:lnSpc>
                <a:spcPct val="150000"/>
              </a:lnSpc>
              <a:buNone/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テスト自動化技術を活用して、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5875" lvl="1" indent="0">
              <a:lnSpc>
                <a:spcPct val="150000"/>
              </a:lnSpc>
              <a:buNone/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プロダクト開発チームの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5875" lvl="1" indent="0">
              <a:lnSpc>
                <a:spcPct val="150000"/>
              </a:lnSpc>
              <a:buNone/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テストとプロセスの改善を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5875" lvl="1" indent="0">
              <a:lnSpc>
                <a:spcPct val="150000"/>
              </a:lnSpc>
              <a:buNone/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リードするエンジニア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5875" lvl="1" indent="0">
              <a:lnSpc>
                <a:spcPct val="150000"/>
              </a:lnSpc>
              <a:buNone/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512763" lvl="1" indent="-496888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（参考）</a:t>
            </a:r>
            <a:r>
              <a:rPr lang="en-US" altLang="ja-JP" sz="2800" u="sng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  <a:hlinkClick r:id="rId5"/>
              </a:rPr>
              <a:t>Wikipedia</a:t>
            </a:r>
            <a:endParaRPr lang="en-US" altLang="ja-JP" sz="2800" u="sng" dirty="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8536618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SET #</a:t>
            </a:r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とは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15</a:t>
            </a:fld>
            <a:endParaRPr kumimoji="1" lang="ja-JP" alt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0482BA27-B3C6-F249-AA11-8F44953357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288"/>
            <a:ext cx="9144000" cy="6337062"/>
          </a:xfrm>
          <a:prstGeom prst="rect">
            <a:avLst/>
          </a:prstGeom>
        </p:spPr>
      </p:pic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31F43530-1907-C549-9455-68C4C1BD3404}"/>
              </a:ext>
            </a:extLst>
          </p:cNvPr>
          <p:cNvSpPr/>
          <p:nvPr/>
        </p:nvSpPr>
        <p:spPr>
          <a:xfrm>
            <a:off x="1575893" y="4220224"/>
            <a:ext cx="7226709" cy="1396477"/>
          </a:xfrm>
          <a:prstGeom prst="rect">
            <a:avLst/>
          </a:prstGeom>
          <a:noFill/>
          <a:ln w="38100">
            <a:solidFill>
              <a:srgbClr val="07B5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コンテンツ プレースホルダー 8">
            <a:extLst>
              <a:ext uri="{FF2B5EF4-FFF2-40B4-BE49-F238E27FC236}">
                <a16:creationId xmlns:a16="http://schemas.microsoft.com/office/drawing/2014/main" id="{FD0CA484-A347-7A48-A456-FABE8AD0DA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5614516"/>
            <a:ext cx="7886700" cy="741834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0" lvl="1" indent="0" algn="ctr">
              <a:buNone/>
            </a:pPr>
            <a:r>
              <a:rPr lang="en" altLang="ja-JP" sz="20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hlinkClick r:id="rId4"/>
              </a:rPr>
              <a:t>https://engineering.linecorp.com/ja/blog/recommend-learning-session/</a:t>
            </a:r>
            <a:endParaRPr lang="ja-JP" altLang="en-US" sz="2000"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78931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LINE</a:t>
            </a:r>
            <a:r>
              <a:rPr lang="ja-JP" altLang="en-US" sz="480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の</a:t>
            </a:r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SET #</a:t>
            </a:r>
            <a:r>
              <a:rPr lang="ja-JP" altLang="en-US" sz="480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とは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0" lvl="1" indent="0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以下の全社的なリード</a:t>
            </a:r>
            <a:endParaRPr lang="en-US" altLang="ja-JP" sz="4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0" lvl="1" indent="0">
              <a:lnSpc>
                <a:spcPct val="100000"/>
              </a:lnSpc>
              <a:buNone/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801688" lvl="1" indent="-39370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テスト自動化と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DevOps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の推進・実現</a:t>
            </a:r>
          </a:p>
          <a:p>
            <a:pPr marL="801688" lvl="1" indent="-39370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プロダクト開発チームのプロセス改善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801688" lvl="1" indent="-39370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社内ツールの開発・運用（後述）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801688" lvl="1" indent="-39370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組織を超えた課題発見と解決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801688" lvl="1" indent="-39370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技術戦略の策定・実施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1115057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LINE</a:t>
            </a:r>
            <a:r>
              <a:rPr lang="ja-JP" altLang="en-US" sz="480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の</a:t>
            </a:r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SET #</a:t>
            </a:r>
            <a:r>
              <a:rPr lang="ja-JP" altLang="en-US" sz="480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とは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0" lvl="1" indent="0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以下の全社的なリード</a:t>
            </a:r>
            <a:endParaRPr lang="en-US" altLang="ja-JP" sz="4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0" lvl="1" indent="0">
              <a:lnSpc>
                <a:spcPct val="100000"/>
              </a:lnSpc>
              <a:buNone/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801688" lvl="1" indent="-39370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テスト自動化と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DevOps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の推進・実現</a:t>
            </a:r>
          </a:p>
          <a:p>
            <a:pPr marL="801688" lvl="1" indent="-39370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プロダクト開発チームのプロセス改善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801688" lvl="1" indent="-39370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社内ツールの開発・運用（後述）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801688" lvl="1" indent="-39370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組織を超えた課題発見と解決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801688" lvl="1" indent="-39370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技術戦略の策定・実施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3" name="四角形吹き出し 2">
            <a:extLst>
              <a:ext uri="{FF2B5EF4-FFF2-40B4-BE49-F238E27FC236}">
                <a16:creationId xmlns:a16="http://schemas.microsoft.com/office/drawing/2014/main" id="{C0846EE2-59D4-A140-B6AD-C6A9AB6458EF}"/>
              </a:ext>
            </a:extLst>
          </p:cNvPr>
          <p:cNvSpPr/>
          <p:nvPr/>
        </p:nvSpPr>
        <p:spPr>
          <a:xfrm>
            <a:off x="7462685" y="5461699"/>
            <a:ext cx="1440000" cy="900000"/>
          </a:xfrm>
          <a:prstGeom prst="wedgeRectCallout">
            <a:avLst>
              <a:gd name="adj1" fmla="val -106006"/>
              <a:gd name="adj2" fmla="val -60598"/>
            </a:avLst>
          </a:prstGeom>
          <a:solidFill>
            <a:srgbClr val="FFFF00"/>
          </a:solidFill>
          <a:ln w="38100">
            <a:solidFill>
              <a:srgbClr val="07B5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LINE</a:t>
            </a:r>
          </a:p>
          <a:p>
            <a:pPr algn="ctr"/>
            <a:r>
              <a:rPr kumimoji="1" lang="ja-JP" altLang="en-US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特有かも</a:t>
            </a:r>
            <a:endParaRPr kumimoji="1" lang="en-US" altLang="ja-JP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DFEB1E1D-2CDF-F143-8725-921C80DF34F1}"/>
              </a:ext>
            </a:extLst>
          </p:cNvPr>
          <p:cNvSpPr/>
          <p:nvPr/>
        </p:nvSpPr>
        <p:spPr>
          <a:xfrm>
            <a:off x="997360" y="4402228"/>
            <a:ext cx="6834034" cy="943793"/>
          </a:xfrm>
          <a:prstGeom prst="rect">
            <a:avLst/>
          </a:prstGeom>
          <a:noFill/>
          <a:ln w="38100">
            <a:solidFill>
              <a:srgbClr val="07B5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17520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4"/>
          </a:solidFill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LINE</a:t>
            </a:r>
            <a:r>
              <a:rPr lang="ja-JP" altLang="en-US" sz="480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の</a:t>
            </a:r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SET</a:t>
            </a:r>
            <a:r>
              <a:rPr lang="ja-JP" altLang="en-US" sz="480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の</a:t>
            </a:r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3</a:t>
            </a:r>
            <a:r>
              <a:rPr lang="ja-JP" altLang="en-US" sz="480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つの軸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18</a:t>
            </a:fld>
            <a:endParaRPr kumimoji="1" lang="ja-JP" altLang="en-US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3312" y="1689100"/>
            <a:ext cx="3417376" cy="3417376"/>
          </a:xfrm>
          <a:prstGeom prst="rect">
            <a:avLst/>
          </a:prstGeom>
          <a:ln>
            <a:noFill/>
          </a:ln>
        </p:spPr>
      </p:pic>
      <p:pic>
        <p:nvPicPr>
          <p:cNvPr id="10" name="図 9">
            <a:hlinkClick r:id="rId4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4309" y="1689099"/>
            <a:ext cx="3417376" cy="3417376"/>
          </a:xfrm>
          <a:prstGeom prst="rect">
            <a:avLst/>
          </a:prstGeom>
          <a:ln>
            <a:noFill/>
          </a:ln>
        </p:spPr>
      </p:pic>
      <p:sp>
        <p:nvSpPr>
          <p:cNvPr id="11" name="コンテンツ プレースホルダー 8"/>
          <p:cNvSpPr txBox="1">
            <a:spLocks/>
          </p:cNvSpPr>
          <p:nvPr/>
        </p:nvSpPr>
        <p:spPr>
          <a:xfrm>
            <a:off x="659691" y="2602244"/>
            <a:ext cx="3600000" cy="2880000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ja-JP" altLang="en-US" sz="2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技術・</a:t>
            </a:r>
            <a:endParaRPr lang="en-US" altLang="ja-JP" sz="2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534988" lvl="1" indent="-5349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ja-JP" altLang="en-US" sz="2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エンジニアリング</a:t>
            </a:r>
            <a:endParaRPr lang="en-US" altLang="ja-JP" sz="2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363538" lvl="1" indent="-363538" defTabSz="914400">
              <a:lnSpc>
                <a:spcPct val="100000"/>
              </a:lnSpc>
              <a:spcBef>
                <a:spcPts val="0"/>
              </a:spcBef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テスト自動化技術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  <a:p>
            <a:pPr marL="363538" lvl="1" indent="-363538" defTabSz="914400">
              <a:lnSpc>
                <a:spcPct val="100000"/>
              </a:lnSpc>
              <a:spcBef>
                <a:spcPts val="0"/>
              </a:spcBef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DevOps</a:t>
            </a:r>
          </a:p>
          <a:p>
            <a:pPr marL="363538" lvl="1" indent="-363538" defTabSz="914400">
              <a:lnSpc>
                <a:spcPct val="100000"/>
              </a:lnSpc>
              <a:spcBef>
                <a:spcPts val="0"/>
              </a:spcBef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XP</a:t>
            </a:r>
          </a:p>
        </p:txBody>
      </p:sp>
      <p:sp>
        <p:nvSpPr>
          <p:cNvPr id="12" name="コンテンツ プレースホルダー 8"/>
          <p:cNvSpPr txBox="1">
            <a:spLocks/>
          </p:cNvSpPr>
          <p:nvPr/>
        </p:nvSpPr>
        <p:spPr>
          <a:xfrm>
            <a:off x="5128927" y="2602244"/>
            <a:ext cx="3600000" cy="2880000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ja-JP" altLang="en-US" sz="2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アジャイル</a:t>
            </a:r>
            <a:endParaRPr lang="en-US" altLang="ja-JP" sz="2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534988" lvl="1" indent="-5349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ja-JP" altLang="en-US" sz="2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プラクティス</a:t>
            </a:r>
            <a:endParaRPr lang="en-US" altLang="ja-JP" sz="2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363538" lvl="1" indent="-363538" defTabSz="914400">
              <a:lnSpc>
                <a:spcPct val="100000"/>
              </a:lnSpc>
              <a:spcBef>
                <a:spcPts val="0"/>
              </a:spcBef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Scrum</a:t>
            </a:r>
          </a:p>
          <a:p>
            <a:pPr marL="363538" lvl="1" indent="-363538" defTabSz="914400">
              <a:lnSpc>
                <a:spcPct val="100000"/>
              </a:lnSpc>
              <a:spcBef>
                <a:spcPts val="0"/>
              </a:spcBef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Kanban</a:t>
            </a:r>
          </a:p>
          <a:p>
            <a:pPr marL="363538" lvl="1" indent="-363538" defTabSz="914400">
              <a:lnSpc>
                <a:spcPct val="100000"/>
              </a:lnSpc>
              <a:spcBef>
                <a:spcPts val="0"/>
              </a:spcBef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Lean</a:t>
            </a:r>
          </a:p>
        </p:txBody>
      </p:sp>
      <p:sp>
        <p:nvSpPr>
          <p:cNvPr id="8" name="コンテンツ プレースホルダー 8">
            <a:extLst>
              <a:ext uri="{FF2B5EF4-FFF2-40B4-BE49-F238E27FC236}">
                <a16:creationId xmlns:a16="http://schemas.microsoft.com/office/drawing/2014/main" id="{A5FE0BA1-9780-0C45-A53C-C6F4C74C2C12}"/>
              </a:ext>
            </a:extLst>
          </p:cNvPr>
          <p:cNvSpPr txBox="1">
            <a:spLocks/>
          </p:cNvSpPr>
          <p:nvPr/>
        </p:nvSpPr>
        <p:spPr>
          <a:xfrm>
            <a:off x="2894309" y="5482245"/>
            <a:ext cx="3600000" cy="1245149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ja-JP" altLang="en-US" sz="2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日々の実験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91936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noFill/>
          <a:ln>
            <a:noFill/>
          </a:ln>
        </p:spPr>
        <p:txBody>
          <a:bodyPr/>
          <a:lstStyle/>
          <a:p>
            <a:r>
              <a:rPr lang="en" altLang="ja-JP" sz="72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Team of</a:t>
            </a:r>
            <a:br>
              <a:rPr lang="en" altLang="ja-JP" sz="72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</a:br>
            <a:r>
              <a:rPr lang="en" altLang="ja-JP" sz="72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Transformational</a:t>
            </a:r>
            <a:br>
              <a:rPr lang="en" altLang="ja-JP" sz="72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</a:br>
            <a:r>
              <a:rPr lang="en" altLang="ja-JP" sz="72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Leaders</a:t>
            </a:r>
            <a:endParaRPr kumimoji="1" lang="ja-JP" altLang="en-US" sz="7200" b="1"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79513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/>
          <a:lstStyle/>
          <a:p>
            <a:r>
              <a:rPr lang="ja-JP" altLang="en-US" sz="480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当セッション／資料の目的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</a:t>
            </a:fld>
            <a:endParaRPr kumimoji="1" lang="ja-JP" altLang="en-US"/>
          </a:p>
        </p:txBody>
      </p:sp>
      <p:sp>
        <p:nvSpPr>
          <p:cNvPr id="5" name="コンテンツ プレースホルダー 8">
            <a:extLst>
              <a:ext uri="{FF2B5EF4-FFF2-40B4-BE49-F238E27FC236}">
                <a16:creationId xmlns:a16="http://schemas.microsoft.com/office/drawing/2014/main" id="{165F4D48-7FAF-E144-A359-1BEAC30AC068}"/>
              </a:ext>
            </a:extLst>
          </p:cNvPr>
          <p:cNvSpPr txBox="1">
            <a:spLocks/>
          </p:cNvSpPr>
          <p:nvPr/>
        </p:nvSpPr>
        <p:spPr>
          <a:xfrm>
            <a:off x="628650" y="1689099"/>
            <a:ext cx="7887600" cy="14400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buFont typeface="Arial" panose="020B0604020202020204" pitchFamily="34" charset="0"/>
              <a:buNone/>
            </a:pPr>
            <a:r>
              <a:rPr lang="en-US" altLang="ja-JP" sz="28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[</a:t>
            </a:r>
            <a:r>
              <a:rPr lang="ja-JP" altLang="en-US" sz="2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お伝えすること</a:t>
            </a:r>
            <a:r>
              <a:rPr lang="en-US" altLang="ja-JP" sz="28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]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n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LINE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での実例をもとにした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  <a:p>
            <a:pPr marL="0" lvl="1" indent="0">
              <a:buFont typeface="Arial" panose="020B0604020202020204" pitchFamily="34" charset="0"/>
              <a:buNone/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技術とアジャイルの組み合わせ方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  <p:sp>
        <p:nvSpPr>
          <p:cNvPr id="6" name="コンテンツ プレースホルダー 8">
            <a:extLst>
              <a:ext uri="{FF2B5EF4-FFF2-40B4-BE49-F238E27FC236}">
                <a16:creationId xmlns:a16="http://schemas.microsoft.com/office/drawing/2014/main" id="{ADF09359-7F4D-6C4A-A059-A442245F14D4}"/>
              </a:ext>
            </a:extLst>
          </p:cNvPr>
          <p:cNvSpPr txBox="1">
            <a:spLocks/>
          </p:cNvSpPr>
          <p:nvPr/>
        </p:nvSpPr>
        <p:spPr>
          <a:xfrm>
            <a:off x="628650" y="5015499"/>
            <a:ext cx="7887600" cy="10800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buFont typeface="Arial" panose="020B0604020202020204" pitchFamily="34" charset="0"/>
              <a:buNone/>
            </a:pPr>
            <a:r>
              <a:rPr lang="en-US" altLang="ja-JP" sz="28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[</a:t>
            </a:r>
            <a:r>
              <a:rPr lang="ja-JP" altLang="en-US" sz="2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形式</a:t>
            </a:r>
            <a:r>
              <a:rPr lang="en-US" altLang="ja-JP" sz="28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]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皆さんが現場に持ち帰って試せるかたちで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  <p:sp>
        <p:nvSpPr>
          <p:cNvPr id="7" name="コンテンツ プレースホルダー 8">
            <a:extLst>
              <a:ext uri="{FF2B5EF4-FFF2-40B4-BE49-F238E27FC236}">
                <a16:creationId xmlns:a16="http://schemas.microsoft.com/office/drawing/2014/main" id="{EDCBC856-885C-3048-8DFD-25243185A495}"/>
              </a:ext>
            </a:extLst>
          </p:cNvPr>
          <p:cNvSpPr txBox="1">
            <a:spLocks/>
          </p:cNvSpPr>
          <p:nvPr/>
        </p:nvSpPr>
        <p:spPr>
          <a:xfrm>
            <a:off x="628650" y="3352299"/>
            <a:ext cx="7887600" cy="14400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buFont typeface="Arial" panose="020B0604020202020204" pitchFamily="34" charset="0"/>
              <a:buNone/>
            </a:pPr>
            <a:r>
              <a:rPr lang="en-US" altLang="ja-JP" sz="28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[</a:t>
            </a:r>
            <a:r>
              <a:rPr lang="ja-JP" altLang="en-US" sz="2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適用可能範囲</a:t>
            </a:r>
            <a:r>
              <a:rPr lang="en-US" altLang="ja-JP" sz="28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]</a:t>
            </a:r>
          </a:p>
          <a:p>
            <a:pPr marL="452438" lvl="1" indent="-452438"/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プロダクト開発チーム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  <a:p>
            <a:pPr marL="452438" lvl="1" indent="-452438"/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組織を横断した改善活動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28477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kumimoji="1" lang="ja-JP" altLang="en-US" sz="4800"/>
              <a:t>アジェンダ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20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2120648"/>
            <a:ext cx="7887600" cy="720000"/>
          </a:xfrm>
          <a:prstGeom prst="rect">
            <a:avLst/>
          </a:prstGeom>
          <a:solidFill>
            <a:srgbClr val="07B53B"/>
          </a:solidFill>
          <a:ln>
            <a:solidFill>
              <a:srgbClr val="07B53B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1. </a:t>
            </a:r>
            <a:r>
              <a:rPr lang="ja-JP" altLang="en-US" sz="280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プロダクト開発チームと共に在る</a:t>
            </a: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rgbClr val="07B53B"/>
          </a:solidFill>
          <a:ln>
            <a:solidFill>
              <a:srgbClr val="07B53B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2. </a:t>
            </a:r>
            <a:r>
              <a:rPr lang="en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Learning Session </a:t>
            </a:r>
            <a:r>
              <a:rPr lang="en-US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:</a:t>
            </a:r>
            <a:r>
              <a:rPr lang="en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</a:t>
            </a:r>
            <a:r>
              <a:rPr lang="ja-JP" altLang="en-US" sz="280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チーム力の強化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4944449"/>
            <a:ext cx="7887600" cy="720000"/>
          </a:xfrm>
          <a:prstGeom prst="rect">
            <a:avLst/>
          </a:prstGeom>
          <a:solidFill>
            <a:srgbClr val="07B53B"/>
          </a:solidFill>
          <a:ln>
            <a:solidFill>
              <a:srgbClr val="07B53B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3. </a:t>
            </a:r>
            <a:r>
              <a:rPr lang="en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Design Sprint </a:t>
            </a:r>
            <a:r>
              <a:rPr lang="en-US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:</a:t>
            </a:r>
            <a:r>
              <a:rPr lang="en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</a:t>
            </a:r>
            <a:r>
              <a:rPr lang="ja-JP" altLang="en-US" sz="280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技術戦略の策定・実施</a:t>
            </a:r>
          </a:p>
        </p:txBody>
      </p:sp>
    </p:spTree>
    <p:extLst>
      <p:ext uri="{BB962C8B-B14F-4D97-AF65-F5344CB8AC3E}">
        <p14:creationId xmlns:p14="http://schemas.microsoft.com/office/powerpoint/2010/main" val="39877734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21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2120648"/>
            <a:ext cx="7887600" cy="720000"/>
          </a:xfrm>
          <a:prstGeom prst="rect">
            <a:avLst/>
          </a:prstGeom>
          <a:solidFill>
            <a:srgbClr val="07B53B"/>
          </a:solidFill>
          <a:ln>
            <a:solidFill>
              <a:srgbClr val="07B53B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1. </a:t>
            </a:r>
            <a:r>
              <a:rPr lang="ja-JP" altLang="en-US" sz="280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プロダクト開発チームと共に在る</a:t>
            </a: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2. </a:t>
            </a:r>
            <a:r>
              <a:rPr lang="en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Learning Session </a:t>
            </a:r>
            <a:r>
              <a:rPr lang="en-US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:</a:t>
            </a:r>
            <a:r>
              <a:rPr lang="en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</a:t>
            </a:r>
            <a:r>
              <a:rPr lang="ja-JP" altLang="en-US" sz="280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チーム力の強化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494444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3. </a:t>
            </a:r>
            <a:r>
              <a:rPr lang="en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Design Sprint </a:t>
            </a:r>
            <a:r>
              <a:rPr lang="en-US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:</a:t>
            </a:r>
            <a:r>
              <a:rPr lang="en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</a:t>
            </a:r>
            <a:r>
              <a:rPr lang="ja-JP" altLang="en-US" sz="280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技術戦略の策定・実施</a:t>
            </a:r>
          </a:p>
        </p:txBody>
      </p:sp>
    </p:spTree>
    <p:extLst>
      <p:ext uri="{BB962C8B-B14F-4D97-AF65-F5344CB8AC3E}">
        <p14:creationId xmlns:p14="http://schemas.microsoft.com/office/powerpoint/2010/main" val="39090210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/>
          <a:lstStyle/>
          <a:p>
            <a:r>
              <a:rPr lang="ja-JP" altLang="en-US" sz="480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課題認識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363538" lvl="1" indent="-349250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以下の手法が機能しない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393700" lvl="1" indent="0">
              <a:lnSpc>
                <a:spcPct val="100000"/>
              </a:lnSpc>
              <a:buNone/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801688" lvl="1" indent="-407988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ツールの（一方的な）提供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801688" lvl="1" indent="-407988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ガイドラインの提供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801688" lvl="1" indent="-407988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（一方的な）共通化・標準化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8B05A285-278D-8D40-A9E2-52CE54A639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6550" y="3934786"/>
            <a:ext cx="1918800" cy="21607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790045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仮説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8" lvl="1" indent="0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9437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プロダクト開発チーム／</a:t>
            </a:r>
            <a:br>
              <a:rPr lang="en-US" altLang="ja-JP" sz="4800" dirty="0">
                <a:solidFill>
                  <a:srgbClr val="9437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4800" dirty="0">
                <a:solidFill>
                  <a:srgbClr val="9437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SET</a:t>
            </a:r>
            <a:r>
              <a:rPr lang="ja-JP" altLang="en-US" sz="4800">
                <a:solidFill>
                  <a:srgbClr val="9437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双方に課題発生？</a:t>
            </a:r>
            <a:endParaRPr lang="en-US" altLang="ja-JP" sz="4800" dirty="0">
              <a:solidFill>
                <a:srgbClr val="9437FF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4288" lvl="1" indent="0" algn="ctr">
              <a:lnSpc>
                <a:spcPct val="100000"/>
              </a:lnSpc>
              <a:buNone/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801688" lvl="1" indent="-43815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施策が他人事になってしまう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801688" lvl="1" indent="-43815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ガイドの提供などで満足してしまう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801688" lvl="1" indent="-43815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考えて改善することを止めてしまう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6026955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検証のポイント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24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プロダクト開発チームと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共に問題に取り組む</a:t>
            </a: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ことで、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本当に必要なものを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発見・提供できるのでは？</a:t>
            </a:r>
            <a:endParaRPr lang="en-US" altLang="ja-JP" sz="4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0228568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solidFill>
            <a:srgbClr val="07B53B"/>
          </a:solidFill>
          <a:ln>
            <a:noFill/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ja-JP" altLang="en-US" sz="8000" b="1"/>
              <a:t>事例</a:t>
            </a:r>
            <a:r>
              <a:rPr lang="en-US" altLang="ja-JP" sz="8000" b="1" dirty="0"/>
              <a:t>1</a:t>
            </a:r>
            <a:br>
              <a:rPr lang="en-US" altLang="ja-JP" sz="8000" b="1" dirty="0"/>
            </a:br>
            <a:r>
              <a:rPr lang="en-US" altLang="ja-JP" sz="8000" b="1" dirty="0"/>
              <a:t>Ayaperf</a:t>
            </a:r>
            <a:endParaRPr kumimoji="1" lang="ja-JP" altLang="en-US" sz="8000" b="1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672EEE73-2F64-E84C-8ACA-3858E40740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5200" y="4696560"/>
            <a:ext cx="2188800" cy="2161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28F1E21D-11BA-4C41-B5EB-BAEF06CC73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5200" y="0"/>
            <a:ext cx="2188800" cy="2161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3EDEB096-BE8E-B848-AD5F-7F387A5445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188800" cy="2161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9781A8DF-FC09-584B-B260-4FCE0F826B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696560"/>
            <a:ext cx="2188800" cy="21614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262199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とあるチームの課題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パフォーマンステストが</a:t>
            </a:r>
            <a:endParaRPr lang="en-US" altLang="ja-JP" sz="4800" dirty="0">
              <a:solidFill>
                <a:srgbClr val="FF0000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しづらい</a:t>
            </a:r>
            <a:endParaRPr lang="en-US" altLang="ja-JP" sz="4800" dirty="0">
              <a:solidFill>
                <a:srgbClr val="FF0000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>
              <a:lnSpc>
                <a:spcPct val="100000"/>
              </a:lnSpc>
              <a:buNone/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452438" lvl="1" indent="-438150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  <a:hlinkClick r:id="rId3"/>
              </a:rPr>
              <a:t>Gatling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では、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テストに必要な負荷をかけきれない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452438" lvl="1" indent="-438150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  <a:hlinkClick r:id="rId4"/>
              </a:rPr>
              <a:t>Groovy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では、テストコードを書きづらい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（メンバーのほとんどが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  <a:hlinkClick r:id="rId5"/>
              </a:rPr>
              <a:t>Kotlin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プログラマ）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9305858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コンテンツ プレースホルダー 8">
            <a:extLst>
              <a:ext uri="{FF2B5EF4-FFF2-40B4-BE49-F238E27FC236}">
                <a16:creationId xmlns:a16="http://schemas.microsoft.com/office/drawing/2014/main" id="{17F77A5D-CF1B-E740-ACC8-7FCF711EA2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280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自作の</a:t>
            </a:r>
            <a:r>
              <a:rPr lang="en-US" altLang="ja-JP" sz="2800" dirty="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Kubernetes</a:t>
            </a:r>
            <a:r>
              <a:rPr lang="ja-JP" altLang="en-US" sz="280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ベースの</a:t>
            </a:r>
            <a:endParaRPr lang="en-US" altLang="ja-JP" sz="2800" dirty="0">
              <a:solidFill>
                <a:srgbClr val="07B53B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280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パフォーマンステスト用フレームワーク群</a:t>
            </a:r>
            <a:endParaRPr lang="en-US" altLang="ja-JP" sz="2800" dirty="0">
              <a:solidFill>
                <a:srgbClr val="07B53B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130300" lvl="1" indent="-1116013">
              <a:lnSpc>
                <a:spcPct val="100000"/>
              </a:lnSpc>
              <a:buNone/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2438" lvl="1" indent="-43815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テストに必要な負荷を、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k8s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の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Pod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を増やすことでかけやすい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2438" lvl="1" indent="-438150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Kotlin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でテストコードを書ける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2438" lvl="1" indent="-438150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  <a:hlinkClick r:id="rId4"/>
              </a:rPr>
              <a:t>IntelliJ IDEA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の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debug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モードで動かせる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解決策としての</a:t>
            </a:r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Ayaperf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27</a:t>
            </a:fld>
            <a:endParaRPr kumimoji="1" lang="ja-JP" altLang="en-US"/>
          </a:p>
        </p:txBody>
      </p:sp>
      <p:pic>
        <p:nvPicPr>
          <p:cNvPr id="3" name="図 2">
            <a:hlinkClick r:id="rId3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73586"/>
            <a:ext cx="1483200" cy="1439116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BD32D692-F112-2E42-998D-7570727FFB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53729" y="1172702"/>
            <a:ext cx="1790271" cy="144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164098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仕組み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28</a:t>
            </a:fld>
            <a:endParaRPr kumimoji="1" lang="ja-JP" altLang="en-US"/>
          </a:p>
        </p:txBody>
      </p:sp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38068603-A8BF-3247-AD57-5438D78A5788}"/>
              </a:ext>
            </a:extLst>
          </p:cNvPr>
          <p:cNvGrpSpPr/>
          <p:nvPr/>
        </p:nvGrpSpPr>
        <p:grpSpPr>
          <a:xfrm>
            <a:off x="628650" y="1179873"/>
            <a:ext cx="7886700" cy="5146981"/>
            <a:chOff x="628650" y="1179873"/>
            <a:chExt cx="7886700" cy="5146981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28D707F9-77CC-7247-8495-00F4FADE35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8650" y="1179873"/>
              <a:ext cx="7886700" cy="5146981"/>
            </a:xfrm>
            <a:prstGeom prst="rect">
              <a:avLst/>
            </a:prstGeom>
            <a:ln>
              <a:solidFill>
                <a:schemeClr val="tx1">
                  <a:lumMod val="50000"/>
                </a:schemeClr>
              </a:solidFill>
            </a:ln>
          </p:spPr>
        </p:pic>
        <p:sp>
          <p:nvSpPr>
            <p:cNvPr id="7" name="正方形/長方形 6">
              <a:extLst>
                <a:ext uri="{FF2B5EF4-FFF2-40B4-BE49-F238E27FC236}">
                  <a16:creationId xmlns:a16="http://schemas.microsoft.com/office/drawing/2014/main" id="{A8B17AD6-C1BA-6549-B795-679FDFDB64E5}"/>
                </a:ext>
              </a:extLst>
            </p:cNvPr>
            <p:cNvSpPr/>
            <p:nvPr/>
          </p:nvSpPr>
          <p:spPr>
            <a:xfrm>
              <a:off x="3635477" y="1209369"/>
              <a:ext cx="1873045" cy="4277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8946316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ポイント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3472648" y="1689099"/>
            <a:ext cx="5042701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そのチームと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3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ヶ月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一緒に働き、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2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課題発見と解決を</a:t>
            </a:r>
            <a:endParaRPr lang="en-US" altLang="ja-JP" sz="2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2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一緒に繰り返すことで、</a:t>
            </a:r>
            <a:endParaRPr lang="en-US" altLang="ja-JP" sz="2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一連のフレークワーク群を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整備し活用できた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810BF746-A078-0944-B84A-25B96A7646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49" y="2452299"/>
            <a:ext cx="2844000" cy="288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011890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そのままでは使えません！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</a:t>
            </a:fld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972B5EC4-C955-BA45-8112-53F00467EA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5600" y="1159200"/>
            <a:ext cx="5212800" cy="5212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162188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成果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3148650" y="1689099"/>
            <a:ext cx="536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130300" lvl="1" indent="-1116013" algn="ctr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Ayaperf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本格導入後</a:t>
            </a:r>
            <a:r>
              <a:rPr lang="en-US" altLang="ja-JP" sz="2800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1</a:t>
            </a:r>
            <a:r>
              <a:rPr lang="ja-JP" altLang="en-US" sz="280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週間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で、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パフォーマンス問題を</a:t>
            </a:r>
            <a:r>
              <a:rPr lang="en-US" altLang="ja-JP" sz="2800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3</a:t>
            </a:r>
            <a:r>
              <a:rPr lang="ja-JP" altLang="en-US" sz="280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件</a:t>
            </a:r>
            <a:endParaRPr lang="en-US" altLang="ja-JP" sz="2800" dirty="0">
              <a:solidFill>
                <a:srgbClr val="0432FF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発見し解決することができた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E7565F5E-FC38-BD49-8732-31C90D428E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2092299"/>
            <a:ext cx="2520000" cy="360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923648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solidFill>
            <a:srgbClr val="07B53B"/>
          </a:solidFill>
          <a:ln>
            <a:noFill/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ja-JP" altLang="en-US" sz="8000" b="1"/>
              <a:t>事例</a:t>
            </a:r>
            <a:r>
              <a:rPr lang="en-US" altLang="ja-JP" sz="8000" b="1" dirty="0"/>
              <a:t>2</a:t>
            </a:r>
            <a:br>
              <a:rPr lang="en-US" altLang="ja-JP" sz="8000" b="1" dirty="0"/>
            </a:br>
            <a:r>
              <a:rPr lang="en-US" altLang="ja-JP" sz="8000" b="1" dirty="0"/>
              <a:t>Karate</a:t>
            </a:r>
            <a:endParaRPr kumimoji="1" lang="ja-JP" altLang="en-US" sz="8000" b="1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672EEE73-2F64-E84C-8ACA-3858E40740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5200" y="4696560"/>
            <a:ext cx="2188800" cy="2161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28F1E21D-11BA-4C41-B5EB-BAEF06CC73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5200" y="0"/>
            <a:ext cx="2188800" cy="2161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3EDEB096-BE8E-B848-AD5F-7F387A5445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188800" cy="2161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9781A8DF-FC09-584B-B260-4FCE0F826B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696560"/>
            <a:ext cx="2188800" cy="21614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329171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Channel Gateway</a:t>
            </a:r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の課題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211263" lvl="1" indent="-468313">
              <a:lnSpc>
                <a:spcPct val="100000"/>
              </a:lnSpc>
            </a:pPr>
            <a:r>
              <a:rPr lang="ja-JP" altLang="en-US" sz="480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本番障害が増加</a:t>
            </a:r>
            <a:endParaRPr lang="en-US" altLang="ja-JP" sz="4800" dirty="0">
              <a:solidFill>
                <a:srgbClr val="FF0000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211263" lvl="1" indent="-468313">
              <a:lnSpc>
                <a:spcPct val="100000"/>
              </a:lnSpc>
            </a:pPr>
            <a:r>
              <a:rPr lang="ja-JP" altLang="en-US" sz="480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障害検知が遅れがち</a:t>
            </a:r>
            <a:endParaRPr lang="en-US" altLang="ja-JP" sz="4800" dirty="0">
              <a:solidFill>
                <a:srgbClr val="FF0000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31" name="コンテンツ プレースホルダー 8">
            <a:extLst>
              <a:ext uri="{FF2B5EF4-FFF2-40B4-BE49-F238E27FC236}">
                <a16:creationId xmlns:a16="http://schemas.microsoft.com/office/drawing/2014/main" id="{71401F23-C34E-5347-ABB1-00123CD8469C}"/>
              </a:ext>
            </a:extLst>
          </p:cNvPr>
          <p:cNvSpPr txBox="1">
            <a:spLocks/>
          </p:cNvSpPr>
          <p:nvPr/>
        </p:nvSpPr>
        <p:spPr>
          <a:xfrm>
            <a:off x="628650" y="3384063"/>
            <a:ext cx="7886700" cy="467374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30300" lvl="1" indent="-1116013">
              <a:buFont typeface="Arial" panose="020B0604020202020204" pitchFamily="34" charset="0"/>
              <a:buNone/>
            </a:pPr>
            <a:r>
              <a:rPr lang="en-US" altLang="ja-JP" sz="20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※</a:t>
            </a:r>
            <a:r>
              <a:rPr lang="ja-JP" altLang="en-US" sz="20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システムイメージ</a:t>
            </a:r>
            <a:endParaRPr lang="en-US" altLang="ja-JP" sz="20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F841C318-206B-A04F-973B-F91544437891}"/>
              </a:ext>
            </a:extLst>
          </p:cNvPr>
          <p:cNvSpPr/>
          <p:nvPr/>
        </p:nvSpPr>
        <p:spPr>
          <a:xfrm>
            <a:off x="1484154" y="4550416"/>
            <a:ext cx="1193181" cy="747132"/>
          </a:xfrm>
          <a:prstGeom prst="rect">
            <a:avLst/>
          </a:prstGeom>
          <a:solidFill>
            <a:srgbClr val="00BAE8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User</a:t>
            </a:r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02CC43A7-8167-9040-A4A9-B814AE40659B}"/>
              </a:ext>
            </a:extLst>
          </p:cNvPr>
          <p:cNvSpPr/>
          <p:nvPr/>
        </p:nvSpPr>
        <p:spPr>
          <a:xfrm>
            <a:off x="3981737" y="4550416"/>
            <a:ext cx="1193181" cy="747132"/>
          </a:xfrm>
          <a:prstGeom prst="rect">
            <a:avLst/>
          </a:prstGeom>
          <a:solidFill>
            <a:schemeClr val="accent6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Channel</a:t>
            </a:r>
          </a:p>
          <a:p>
            <a:pPr algn="ctr"/>
            <a:r>
              <a:rPr lang="en-US" altLang="ja-JP" dirty="0"/>
              <a:t>Gateway</a:t>
            </a:r>
            <a:endParaRPr kumimoji="1" lang="ja-JP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8CF947A5-3A4A-3E4D-BD94-E24660442609}"/>
              </a:ext>
            </a:extLst>
          </p:cNvPr>
          <p:cNvSpPr/>
          <p:nvPr/>
        </p:nvSpPr>
        <p:spPr>
          <a:xfrm>
            <a:off x="6368099" y="3523734"/>
            <a:ext cx="1193181" cy="747132"/>
          </a:xfrm>
          <a:prstGeom prst="rect">
            <a:avLst/>
          </a:prstGeom>
          <a:solidFill>
            <a:srgbClr val="00BAE8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Store</a:t>
            </a:r>
            <a:endParaRPr kumimoji="1" lang="ja-JP" altLang="en-US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24AF0A2C-0351-0349-B402-E97C18A5FA02}"/>
              </a:ext>
            </a:extLst>
          </p:cNvPr>
          <p:cNvSpPr/>
          <p:nvPr/>
        </p:nvSpPr>
        <p:spPr>
          <a:xfrm>
            <a:off x="6368099" y="4550416"/>
            <a:ext cx="1193181" cy="747132"/>
          </a:xfrm>
          <a:prstGeom prst="rect">
            <a:avLst/>
          </a:prstGeom>
          <a:solidFill>
            <a:srgbClr val="00BAE8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Game</a:t>
            </a:r>
            <a:endParaRPr kumimoji="1" lang="ja-JP" altLang="en-US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FA79F568-648C-FD40-8810-0B87C0D275AE}"/>
              </a:ext>
            </a:extLst>
          </p:cNvPr>
          <p:cNvSpPr/>
          <p:nvPr/>
        </p:nvSpPr>
        <p:spPr>
          <a:xfrm>
            <a:off x="6368099" y="5530675"/>
            <a:ext cx="1193181" cy="747132"/>
          </a:xfrm>
          <a:prstGeom prst="rect">
            <a:avLst/>
          </a:prstGeom>
          <a:solidFill>
            <a:srgbClr val="00BAE8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/>
              <a:t>その他</a:t>
            </a:r>
          </a:p>
        </p:txBody>
      </p:sp>
      <p:cxnSp>
        <p:nvCxnSpPr>
          <p:cNvPr id="12" name="直線矢印コネクタ 11">
            <a:extLst>
              <a:ext uri="{FF2B5EF4-FFF2-40B4-BE49-F238E27FC236}">
                <a16:creationId xmlns:a16="http://schemas.microsoft.com/office/drawing/2014/main" id="{B56DCD9C-B020-1A40-8F65-168B36EAB1DE}"/>
              </a:ext>
            </a:extLst>
          </p:cNvPr>
          <p:cNvCxnSpPr>
            <a:stCxn id="5" idx="3"/>
            <a:endCxn id="7" idx="1"/>
          </p:cNvCxnSpPr>
          <p:nvPr/>
        </p:nvCxnSpPr>
        <p:spPr>
          <a:xfrm>
            <a:off x="2677335" y="4923982"/>
            <a:ext cx="1304402" cy="0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矢印コネクタ 13">
            <a:extLst>
              <a:ext uri="{FF2B5EF4-FFF2-40B4-BE49-F238E27FC236}">
                <a16:creationId xmlns:a16="http://schemas.microsoft.com/office/drawing/2014/main" id="{4ABD7AB1-C555-444B-967A-1707A5444CF8}"/>
              </a:ext>
            </a:extLst>
          </p:cNvPr>
          <p:cNvCxnSpPr>
            <a:stCxn id="7" idx="3"/>
            <a:endCxn id="8" idx="1"/>
          </p:cNvCxnSpPr>
          <p:nvPr/>
        </p:nvCxnSpPr>
        <p:spPr>
          <a:xfrm flipV="1">
            <a:off x="5174918" y="3897300"/>
            <a:ext cx="1193181" cy="102668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矢印コネクタ 17">
            <a:extLst>
              <a:ext uri="{FF2B5EF4-FFF2-40B4-BE49-F238E27FC236}">
                <a16:creationId xmlns:a16="http://schemas.microsoft.com/office/drawing/2014/main" id="{D1553C8A-E37D-DF4A-B3CE-AF5E1FB7FDB8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>
            <a:off x="5174918" y="4923982"/>
            <a:ext cx="1193181" cy="98025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矢印コネクタ 15">
            <a:extLst>
              <a:ext uri="{FF2B5EF4-FFF2-40B4-BE49-F238E27FC236}">
                <a16:creationId xmlns:a16="http://schemas.microsoft.com/office/drawing/2014/main" id="{98E5894B-C4BF-3A4E-9BD6-B774450C0A96}"/>
              </a:ext>
            </a:extLst>
          </p:cNvPr>
          <p:cNvCxnSpPr>
            <a:cxnSpLocks/>
            <a:stCxn id="7" idx="3"/>
            <a:endCxn id="10" idx="1"/>
          </p:cNvCxnSpPr>
          <p:nvPr/>
        </p:nvCxnSpPr>
        <p:spPr>
          <a:xfrm>
            <a:off x="5174918" y="4923982"/>
            <a:ext cx="119318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38113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JUnit</a:t>
            </a:r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と</a:t>
            </a:r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CI</a:t>
            </a:r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による障害検知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33</a:t>
            </a:fld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E6BED42E-65DA-2E4A-9C0D-B7FBB4972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300" y="1447967"/>
            <a:ext cx="8661400" cy="4648200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5733708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JUnit</a:t>
            </a:r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と</a:t>
            </a:r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CI</a:t>
            </a:r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による障害検知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34</a:t>
            </a:fld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E6BED42E-65DA-2E4A-9C0D-B7FBB4972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300" y="1447967"/>
            <a:ext cx="8661400" cy="4648200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sp>
        <p:nvSpPr>
          <p:cNvPr id="5" name="コンテンツ プレースホルダー 8">
            <a:extLst>
              <a:ext uri="{FF2B5EF4-FFF2-40B4-BE49-F238E27FC236}">
                <a16:creationId xmlns:a16="http://schemas.microsoft.com/office/drawing/2014/main" id="{0DD8EDAC-B59A-0049-BE88-0B27A60C68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68867"/>
            <a:ext cx="7886700" cy="4406400"/>
          </a:xfrm>
          <a:solidFill>
            <a:schemeClr val="accent4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チームに定着せず</a:t>
            </a:r>
            <a:endParaRPr lang="en-US" altLang="ja-JP" sz="2800" dirty="0">
              <a:solidFill>
                <a:srgbClr val="FF0000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444500" lvl="1" indent="-430213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テストコードが読みづらい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444500" lvl="1" indent="-430213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テストコードがメンテナンスしづらい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444500" lvl="1" indent="-430213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障害を検知した際の対処方法が判断しづらい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0052256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解決策としての</a:t>
            </a:r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  <a:hlinkClick r:id="rId3"/>
              </a:rPr>
              <a:t>Karate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7" lvl="1" indent="0" algn="r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API</a:t>
            </a:r>
            <a:r>
              <a:rPr lang="ja-JP" altLang="en-US" sz="2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テストに特化した</a:t>
            </a:r>
            <a:r>
              <a:rPr lang="en-US" altLang="ja-JP" sz="28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OSS</a:t>
            </a:r>
            <a:r>
              <a:rPr lang="ja-JP" altLang="en-US" sz="2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フレームワーク</a:t>
            </a:r>
            <a:endParaRPr lang="en-US" altLang="ja-JP" sz="2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4287" lvl="1" indent="0">
              <a:lnSpc>
                <a:spcPct val="100000"/>
              </a:lnSpc>
              <a:buNone/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444500" lvl="1" indent="-430213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BDD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スタイル（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  <a:hlinkClick r:id="rId4"/>
              </a:rPr>
              <a:t>Gherkin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）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444500" lvl="1" indent="-430213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Java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製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444500" lvl="1" indent="-430213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RESTful API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のテスト機能を標準サポート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787391" lvl="2" indent="-430213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  <a:hlinkClick r:id="rId5"/>
              </a:rPr>
              <a:t>gRPC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などは、機能拡張が必要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（ただし容易）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444500" lvl="1" indent="-430213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  <a:hlinkClick r:id="rId6"/>
              </a:rPr>
              <a:t>Technology Radar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にも掲載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pic>
        <p:nvPicPr>
          <p:cNvPr id="7" name="図 6">
            <a:hlinkClick r:id="rId3"/>
            <a:extLst>
              <a:ext uri="{FF2B5EF4-FFF2-40B4-BE49-F238E27FC236}">
                <a16:creationId xmlns:a16="http://schemas.microsoft.com/office/drawing/2014/main" id="{FA0EDE43-7557-9F4B-8033-D4924C3500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1173091"/>
            <a:ext cx="1512362" cy="15048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149749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Karate</a:t>
            </a:r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のテストコード例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36</a:t>
            </a:fld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F06627B9-EC09-6B49-9DC3-3E6CFF3F0F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4878" y="1168709"/>
            <a:ext cx="6154244" cy="5198791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53567912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JUnit</a:t>
            </a:r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のテストコード例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37</a:t>
            </a:fld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E6BED42E-65DA-2E4A-9C0D-B7FBB4972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300" y="1447967"/>
            <a:ext cx="8661400" cy="4648200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8094444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ポイント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3231266" y="1689099"/>
            <a:ext cx="5284083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2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チームと</a:t>
            </a:r>
            <a:r>
              <a:rPr lang="en-US" altLang="ja-JP" sz="28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3</a:t>
            </a:r>
            <a:r>
              <a:rPr lang="ja-JP" altLang="en-US" sz="2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ヶ月一緒に働き、</a:t>
            </a:r>
            <a:endParaRPr lang="en-US" altLang="ja-JP" sz="2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2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以下を一緒に繰り返し実施</a:t>
            </a:r>
            <a:endParaRPr lang="en-US" altLang="ja-JP" sz="2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>
              <a:lnSpc>
                <a:spcPct val="100000"/>
              </a:lnSpc>
              <a:buNone/>
            </a:pPr>
            <a:endParaRPr lang="en-US" altLang="ja-JP" sz="2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452438" lvl="1" indent="-43815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読みやすい・メンテナンス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しやすいツールの選定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452438" lvl="1" indent="-43815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不足機能の追加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452438" lvl="1" indent="-43815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読みやすいテストコードの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追求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452438" lvl="1" indent="-43815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障害検知時の対処方法の整備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0AD116A9-75A9-8D46-A474-09B2DD5938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70899"/>
            <a:ext cx="3238700" cy="2242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8917360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成果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3508650" y="1689099"/>
            <a:ext cx="500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8" lvl="1" indent="0" algn="ctr">
              <a:lnSpc>
                <a:spcPct val="100000"/>
              </a:lnSpc>
              <a:buNone/>
            </a:pPr>
            <a:r>
              <a:rPr lang="ja-JP" altLang="en-US" sz="280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存在自体が成功モデルと</a:t>
            </a:r>
            <a:br>
              <a:rPr lang="en-US" altLang="ja-JP" sz="2800" dirty="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言えるチームに！</a:t>
            </a:r>
            <a:endParaRPr lang="en-US" altLang="ja-JP" sz="2800" dirty="0">
              <a:solidFill>
                <a:srgbClr val="07B53B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288" lvl="1" indent="0">
              <a:lnSpc>
                <a:spcPct val="100000"/>
              </a:lnSpc>
              <a:buNone/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363538" lvl="1" indent="-34925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本番障害：</a:t>
            </a:r>
            <a:r>
              <a:rPr lang="en-US" altLang="ja-JP" sz="2800" dirty="0">
                <a:solidFill>
                  <a:srgbClr val="0432FF"/>
                </a:solidFill>
                <a:latin typeface="ヒラギノ角ゴ ProN W6"/>
                <a:ea typeface="ヒラギノ角ゴ ProN W6"/>
                <a:cs typeface="ヒラギノ角ゴ ProN W6"/>
              </a:rPr>
              <a:t>- 30%</a:t>
            </a:r>
          </a:p>
          <a:p>
            <a:pPr marL="363538" lvl="1" indent="-34925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障害検知：</a:t>
            </a:r>
            <a:r>
              <a:rPr lang="en-US" altLang="ja-JP" sz="2800" dirty="0">
                <a:solidFill>
                  <a:srgbClr val="0432FF"/>
                </a:solidFill>
                <a:latin typeface="ヒラギノ角ゴ ProN W6"/>
                <a:ea typeface="ヒラギノ角ゴ ProN W6"/>
                <a:cs typeface="ヒラギノ角ゴ ProN W6"/>
              </a:rPr>
              <a:t>1</a:t>
            </a:r>
            <a:r>
              <a:rPr lang="ja-JP" altLang="en-US" sz="2800">
                <a:solidFill>
                  <a:srgbClr val="0432FF"/>
                </a:solidFill>
                <a:latin typeface="ヒラギノ角ゴ ProN W6"/>
                <a:ea typeface="ヒラギノ角ゴ ProN W6"/>
                <a:cs typeface="ヒラギノ角ゴ ProN W6"/>
              </a:rPr>
              <a:t>週間→</a:t>
            </a:r>
            <a:r>
              <a:rPr lang="en-US" altLang="ja-JP" sz="2800" dirty="0">
                <a:solidFill>
                  <a:srgbClr val="0432FF"/>
                </a:solidFill>
                <a:latin typeface="ヒラギノ角ゴ ProN W6"/>
                <a:ea typeface="ヒラギノ角ゴ ProN W6"/>
                <a:cs typeface="ヒラギノ角ゴ ProN W6"/>
              </a:rPr>
              <a:t> 2</a:t>
            </a:r>
            <a:r>
              <a:rPr lang="ja-JP" altLang="en-US" sz="2800">
                <a:solidFill>
                  <a:srgbClr val="0432FF"/>
                </a:solidFill>
                <a:latin typeface="ヒラギノ角ゴ ProN W6"/>
                <a:ea typeface="ヒラギノ角ゴ ProN W6"/>
                <a:cs typeface="ヒラギノ角ゴ ProN W6"/>
              </a:rPr>
              <a:t>時間</a:t>
            </a:r>
            <a:endParaRPr lang="en-US" altLang="ja-JP" sz="2800" dirty="0">
              <a:solidFill>
                <a:srgbClr val="0432F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363538" lvl="1" indent="-34925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自力で課題発見・解決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できるチームに進化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363538" lvl="1" indent="-34925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プロダクトマネージャーを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含む全チームメンバーが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テストコードを書いている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30AB3FB6-4F47-7640-BA67-EE8BB7417D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2248985"/>
            <a:ext cx="2880000" cy="288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932357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調理・加工が必要です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</a:t>
            </a:fld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C212C3DF-D885-FA44-B8D7-4643CA8D84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5600" y="1159200"/>
            <a:ext cx="5212800" cy="52128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0407628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プロダクト開発チームと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共に問題に取り組む</a:t>
            </a: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ことで、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本当に必要なものを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発見・提供できるのでは？</a:t>
            </a:r>
            <a:endParaRPr lang="en-US" altLang="ja-JP" sz="4800" dirty="0">
              <a:solidFill>
                <a:srgbClr val="0432FF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01164128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プロダクト開発チームと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一緒に痛い目にあう</a:t>
            </a: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ことで、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本当に必要なものを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発見・提供しよう</a:t>
            </a:r>
            <a:endParaRPr lang="en-US" altLang="ja-JP" sz="4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428639956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130300" lvl="1" indent="-1116013" algn="ctr">
              <a:lnSpc>
                <a:spcPct val="100000"/>
              </a:lnSpc>
              <a:buNone/>
            </a:pPr>
            <a:r>
              <a:rPr lang="en-US" altLang="ja-JP" sz="7200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compassion</a:t>
            </a:r>
            <a:endParaRPr lang="en-US" altLang="ja-JP" sz="4000" dirty="0">
              <a:solidFill>
                <a:srgbClr val="0432FF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[</a:t>
            </a:r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英語</a:t>
            </a:r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] [</a:t>
            </a:r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名詞</a:t>
            </a:r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]</a:t>
            </a: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思いやり、共感</a:t>
            </a: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71887508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130300" lvl="1" indent="-1116013" algn="ctr">
              <a:lnSpc>
                <a:spcPct val="100000"/>
              </a:lnSpc>
              <a:buNone/>
            </a:pPr>
            <a:r>
              <a:rPr lang="en-US" altLang="ja-JP" sz="7200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compatio</a:t>
            </a:r>
            <a:endParaRPr lang="en-US" altLang="ja-JP" sz="4000" dirty="0">
              <a:solidFill>
                <a:srgbClr val="0432FF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[</a:t>
            </a:r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ラテン語</a:t>
            </a:r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]</a:t>
            </a:r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 </a:t>
            </a:r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[</a:t>
            </a:r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名詞</a:t>
            </a:r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]</a:t>
            </a: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共に苦しむ</a:t>
            </a: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415491530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44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2120648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1. </a:t>
            </a:r>
            <a:r>
              <a:rPr lang="ja-JP" altLang="en-US" sz="280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プロダクト開発チームと共に在る</a:t>
            </a: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rgbClr val="07B53B"/>
          </a:solidFill>
          <a:ln>
            <a:solidFill>
              <a:srgbClr val="07B53B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2. </a:t>
            </a:r>
            <a:r>
              <a:rPr lang="en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Learning Session </a:t>
            </a:r>
            <a:r>
              <a:rPr lang="en-US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:</a:t>
            </a:r>
            <a:r>
              <a:rPr lang="en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</a:t>
            </a:r>
            <a:r>
              <a:rPr lang="ja-JP" altLang="en-US" sz="280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チーム力の強化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494444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3. </a:t>
            </a:r>
            <a:r>
              <a:rPr lang="en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Design Sprint </a:t>
            </a:r>
            <a:r>
              <a:rPr lang="en-US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:</a:t>
            </a:r>
            <a:r>
              <a:rPr lang="en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</a:t>
            </a:r>
            <a:r>
              <a:rPr lang="ja-JP" altLang="en-US" sz="280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技術戦略の策定・実施</a:t>
            </a:r>
          </a:p>
        </p:txBody>
      </p:sp>
    </p:spTree>
    <p:extLst>
      <p:ext uri="{BB962C8B-B14F-4D97-AF65-F5344CB8AC3E}">
        <p14:creationId xmlns:p14="http://schemas.microsoft.com/office/powerpoint/2010/main" val="142891393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/>
          <a:lstStyle/>
          <a:p>
            <a:r>
              <a:rPr lang="ja-JP" altLang="en-US" sz="480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課題認識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363538" lvl="1" indent="-349250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Onboarding</a:t>
            </a:r>
            <a:r>
              <a:rPr lang="ja-JP" altLang="en-US" sz="480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の必要性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393700" lvl="1" indent="0">
              <a:lnSpc>
                <a:spcPct val="100000"/>
              </a:lnSpc>
              <a:buNone/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393700" lvl="1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3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名のチームに、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393700" lvl="1" indent="0">
              <a:lnSpc>
                <a:spcPct val="100000"/>
              </a:lnSpc>
              <a:buNone/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新卒</a:t>
            </a:r>
            <a:r>
              <a:rPr lang="en-US" altLang="ja-JP" sz="2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1</a:t>
            </a:r>
            <a:r>
              <a:rPr lang="ja-JP" altLang="en-US" sz="280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名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・中途採用</a:t>
            </a:r>
            <a:r>
              <a:rPr lang="en-US" altLang="ja-JP" sz="2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1</a:t>
            </a:r>
            <a:r>
              <a:rPr lang="ja-JP" altLang="en-US" sz="280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名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が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393700" lvl="1" indent="0">
              <a:lnSpc>
                <a:spcPct val="100000"/>
              </a:lnSpc>
              <a:buNone/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同時加入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（業務、回らなくね？）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CA2A1537-7FD9-9C4E-AC85-17C8273F00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5350" y="3330699"/>
            <a:ext cx="2880000" cy="27648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1847049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仮説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8" lvl="1" indent="0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9437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プロであれば、業務時間中に勉強することこそ</a:t>
            </a:r>
            <a:br>
              <a:rPr lang="en-US" altLang="ja-JP" sz="4800" dirty="0">
                <a:solidFill>
                  <a:srgbClr val="9437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ja-JP" altLang="en-US" sz="4800">
                <a:solidFill>
                  <a:srgbClr val="9437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当たり前ではないのか？</a:t>
            </a:r>
            <a:endParaRPr lang="en-US" altLang="ja-JP" sz="4800" dirty="0">
              <a:solidFill>
                <a:srgbClr val="9437FF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363538" lvl="1" indent="0">
              <a:lnSpc>
                <a:spcPct val="100000"/>
              </a:lnSpc>
              <a:buNone/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801688" lvl="1" indent="-43815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プロスポーツでは、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仕事として日々練習をしている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801688" lvl="1" indent="-43815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ソフトウェア開発業界では、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NG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とされることが多い現状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88108055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検証のポイント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0" lvl="1" indent="0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仕事で必要なことを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0" lvl="1" indent="0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業務時間中の勉強で習得し、</a:t>
            </a:r>
            <a:b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480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チームを強化できないか？</a:t>
            </a:r>
            <a:endParaRPr lang="en-US" altLang="ja-JP" sz="4800" dirty="0">
              <a:solidFill>
                <a:srgbClr val="07B53B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12022596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Learning Lesson #</a:t>
            </a:r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とは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ja-JP" altLang="en-US" sz="4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業務時間中に実施する</a:t>
            </a:r>
            <a:endParaRPr lang="en-US" altLang="ja-JP" sz="4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algn="ctr">
              <a:lnSpc>
                <a:spcPct val="100000"/>
              </a:lnSpc>
            </a:pPr>
            <a:r>
              <a:rPr lang="ja-JP" altLang="en-US" sz="4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勉強会の手法</a:t>
            </a:r>
            <a:endParaRPr lang="en-US" altLang="ja-JP" sz="4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lvl="8" indent="0">
              <a:lnSpc>
                <a:spcPct val="100000"/>
              </a:lnSpc>
              <a:buNone/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lvl="8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  <a:hlinkClick r:id="rId3"/>
              </a:rPr>
              <a:t>Chris Lucian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さんから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直接教えていただいた手法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3371777" lvl="8" indent="-45720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モブプログラミングの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創始者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3371777" lvl="8" indent="-457200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RSGT2019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キーノートスピーカー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109650CC-06F1-5744-8EBA-51337C13DB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994" y="3266339"/>
            <a:ext cx="3353373" cy="2515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83283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SET</a:t>
            </a:r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チームでのルール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基本毎日、</a:t>
            </a:r>
            <a:r>
              <a:rPr lang="en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30-60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分、業務時間中に実施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業務に役立つトピックであれば何でも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OK</a:t>
            </a:r>
            <a:endParaRPr lang="en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基本モブプログラミングで実施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批判はしない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楽しむ！</a:t>
            </a:r>
            <a:endParaRPr lang="en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418457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調理・加工のための</a:t>
            </a:r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つのキー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</a:t>
            </a:fld>
            <a:endParaRPr kumimoji="1" lang="ja-JP" altLang="en-US"/>
          </a:p>
        </p:txBody>
      </p:sp>
      <p:sp>
        <p:nvSpPr>
          <p:cNvPr id="5" name="コンテンツ プレースホルダー 8">
            <a:extLst>
              <a:ext uri="{FF2B5EF4-FFF2-40B4-BE49-F238E27FC236}">
                <a16:creationId xmlns:a16="http://schemas.microsoft.com/office/drawing/2014/main" id="{0F88105D-33A3-ED4C-B60F-205840BA4DFE}"/>
              </a:ext>
            </a:extLst>
          </p:cNvPr>
          <p:cNvSpPr txBox="1">
            <a:spLocks/>
          </p:cNvSpPr>
          <p:nvPr/>
        </p:nvSpPr>
        <p:spPr>
          <a:xfrm>
            <a:off x="628650" y="1689099"/>
            <a:ext cx="7887600" cy="14400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2438" lvl="1" indent="-438150"/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考え続ける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6" name="コンテンツ プレースホルダー 8">
            <a:extLst>
              <a:ext uri="{FF2B5EF4-FFF2-40B4-BE49-F238E27FC236}">
                <a16:creationId xmlns:a16="http://schemas.microsoft.com/office/drawing/2014/main" id="{25546321-3152-5640-B826-4D2F392D0F9A}"/>
              </a:ext>
            </a:extLst>
          </p:cNvPr>
          <p:cNvSpPr txBox="1">
            <a:spLocks/>
          </p:cNvSpPr>
          <p:nvPr/>
        </p:nvSpPr>
        <p:spPr>
          <a:xfrm>
            <a:off x="628650" y="3172299"/>
            <a:ext cx="7887600" cy="14400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2438" lvl="1" indent="-438150"/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試し続ける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7" name="コンテンツ プレースホルダー 8">
            <a:extLst>
              <a:ext uri="{FF2B5EF4-FFF2-40B4-BE49-F238E27FC236}">
                <a16:creationId xmlns:a16="http://schemas.microsoft.com/office/drawing/2014/main" id="{2DF34281-B223-034D-842B-D46B3D0ACB04}"/>
              </a:ext>
            </a:extLst>
          </p:cNvPr>
          <p:cNvSpPr txBox="1">
            <a:spLocks/>
          </p:cNvSpPr>
          <p:nvPr/>
        </p:nvSpPr>
        <p:spPr>
          <a:xfrm>
            <a:off x="628650" y="4655499"/>
            <a:ext cx="7887600" cy="14400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2438" lvl="1" indent="-438150"/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よかったら取り入れる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274491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SET</a:t>
            </a:r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チームが学んだこと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50</a:t>
            </a:fld>
            <a:endParaRPr kumimoji="1" lang="ja-JP" altLang="en-US"/>
          </a:p>
        </p:txBody>
      </p:sp>
      <p:sp>
        <p:nvSpPr>
          <p:cNvPr id="10" name="コンテンツ プレースホルダー 8">
            <a:extLst>
              <a:ext uri="{FF2B5EF4-FFF2-40B4-BE49-F238E27FC236}">
                <a16:creationId xmlns:a16="http://schemas.microsoft.com/office/drawing/2014/main" id="{4695EF81-A9F9-884F-B19C-B3257C70C1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1625" y="1689099"/>
            <a:ext cx="4913725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Kubernetes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Karate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Vue.js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IntelliJ IDEA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の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</a:b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ショートカットキー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ドラッカーエクササイズ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マネージャーをグッと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</a:b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させるレポートの書き方</a:t>
            </a:r>
            <a:endParaRPr lang="en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AAE6D037-B9B4-7E4F-B4E2-52920DF9D8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42299"/>
            <a:ext cx="3601625" cy="2700000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27274180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成果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2642144" y="1689099"/>
            <a:ext cx="5873206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0" lvl="1" indent="0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新メンバーたちが</a:t>
            </a:r>
            <a:br>
              <a:rPr lang="en-US" altLang="ja-JP" sz="48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ja-JP" altLang="en-US" sz="4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入社</a:t>
            </a:r>
            <a:r>
              <a:rPr lang="en-US" altLang="ja-JP" sz="48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1-2</a:t>
            </a:r>
            <a:r>
              <a:rPr lang="ja-JP" altLang="en-US" sz="4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ヶ月で</a:t>
            </a:r>
            <a:endParaRPr lang="en-US" altLang="ja-JP" sz="4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0" lvl="1" indent="0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成果を出せるように</a:t>
            </a:r>
            <a:endParaRPr lang="en-US" altLang="ja-JP" sz="4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0" lvl="1" indent="0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なった！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3598B8C7-514A-A046-9F6F-CB479D8E66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1691760"/>
            <a:ext cx="2013493" cy="2200539"/>
          </a:xfrm>
          <a:prstGeom prst="rect">
            <a:avLst/>
          </a:prstGeom>
          <a:ln>
            <a:noFill/>
          </a:ln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E3383B93-B916-0647-9AD2-E8D4E3B201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50" y="3913429"/>
            <a:ext cx="2013493" cy="2200539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6045377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成果例：</a:t>
            </a:r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Sebas Report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52</a:t>
            </a:fld>
            <a:endParaRPr kumimoji="1" lang="ja-JP" alt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D32E8D59-0754-7444-869B-8E4B5ACADC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51200"/>
            <a:ext cx="9144000" cy="4772669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29114578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kumimoji="1"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Karate</a:t>
            </a:r>
            <a:r>
              <a:rPr kumimoji="1" lang="ja-JP" altLang="en-US" sz="4800">
                <a:latin typeface="ヒラギノ角ゴ ProN W6"/>
                <a:ea typeface="ヒラギノ角ゴ ProN W6"/>
                <a:cs typeface="ヒラギノ角ゴ ProN W6"/>
              </a:rPr>
              <a:t>のテストレポートの拡張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53</a:t>
            </a:fld>
            <a:endParaRPr kumimoji="1" lang="ja-JP" alt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36C9F21F-341D-6843-AFEA-1A76144F7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50000"/>
            <a:ext cx="9144000" cy="4500403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63930118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マイクロサービスの障害原因を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54</a:t>
            </a:fld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0B119493-3BA7-6C4F-9E3A-FFC0673208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961" y="1232046"/>
            <a:ext cx="8436077" cy="5016046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29644544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迅速に特定できます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55</a:t>
            </a:fld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F1F449ED-DB77-8946-85F2-1921403AB8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01119"/>
            <a:ext cx="9144000" cy="3007360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74673413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学習したものを活用して</a:t>
            </a:r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…</a:t>
            </a:r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！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56</a:t>
            </a:fld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F1F449ED-DB77-8946-85F2-1921403AB8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01119"/>
            <a:ext cx="9144000" cy="3007360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pic>
        <p:nvPicPr>
          <p:cNvPr id="10" name="図 9">
            <a:hlinkClick r:id="rId4"/>
            <a:extLst>
              <a:ext uri="{FF2B5EF4-FFF2-40B4-BE49-F238E27FC236}">
                <a16:creationId xmlns:a16="http://schemas.microsoft.com/office/drawing/2014/main" id="{B9A436A8-FDDD-324F-AD76-B74C0F8739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1687" y="5096281"/>
            <a:ext cx="1211539" cy="1440000"/>
          </a:xfrm>
          <a:prstGeom prst="rect">
            <a:avLst/>
          </a:prstGeom>
          <a:ln>
            <a:noFill/>
          </a:ln>
        </p:spPr>
      </p:pic>
      <p:pic>
        <p:nvPicPr>
          <p:cNvPr id="11" name="図 10">
            <a:hlinkClick r:id="rId6"/>
            <a:extLst>
              <a:ext uri="{FF2B5EF4-FFF2-40B4-BE49-F238E27FC236}">
                <a16:creationId xmlns:a16="http://schemas.microsoft.com/office/drawing/2014/main" id="{92AFB241-2F96-FF4B-ABD8-6986FC9BD08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5796" y="5108479"/>
            <a:ext cx="1440000" cy="1440000"/>
          </a:xfrm>
          <a:prstGeom prst="rect">
            <a:avLst/>
          </a:prstGeom>
          <a:ln>
            <a:noFill/>
          </a:ln>
        </p:spPr>
      </p:pic>
      <p:pic>
        <p:nvPicPr>
          <p:cNvPr id="12" name="図 11">
            <a:hlinkClick r:id="rId8"/>
            <a:extLst>
              <a:ext uri="{FF2B5EF4-FFF2-40B4-BE49-F238E27FC236}">
                <a16:creationId xmlns:a16="http://schemas.microsoft.com/office/drawing/2014/main" id="{0A319400-B39D-D14B-BEFF-56191B0F690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2669" y="5108479"/>
            <a:ext cx="1447236" cy="1440000"/>
          </a:xfrm>
          <a:prstGeom prst="rect">
            <a:avLst/>
          </a:prstGeom>
          <a:ln>
            <a:noFill/>
          </a:ln>
        </p:spPr>
      </p:pic>
      <p:pic>
        <p:nvPicPr>
          <p:cNvPr id="13" name="図 12">
            <a:hlinkClick r:id="rId10"/>
            <a:extLst>
              <a:ext uri="{FF2B5EF4-FFF2-40B4-BE49-F238E27FC236}">
                <a16:creationId xmlns:a16="http://schemas.microsoft.com/office/drawing/2014/main" id="{B4EF52DF-0F66-D84F-B32B-745ADB1F4D0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9116" y="5109363"/>
            <a:ext cx="1483200" cy="143911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5093664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想定外の成果：心理面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3148650" y="1689099"/>
            <a:ext cx="536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0" lvl="1" indent="0" algn="ctr">
              <a:lnSpc>
                <a:spcPct val="100000"/>
              </a:lnSpc>
              <a:buNone/>
            </a:pPr>
            <a:r>
              <a:rPr lang="ja-JP" altLang="en-US" sz="280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「本番」へのプレッシャーを、事前に「安全に」軽減</a:t>
            </a:r>
            <a:endParaRPr lang="en-US" altLang="ja-JP" sz="2800" dirty="0">
              <a:solidFill>
                <a:srgbClr val="07B53B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0" lvl="1" indent="0">
              <a:lnSpc>
                <a:spcPct val="100000"/>
              </a:lnSpc>
              <a:buNone/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363538" lvl="1" indent="-363538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デモとフィードバックの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日常化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363538" lvl="1" indent="-363538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作業に詰まっても、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気軽に質問・相談して解決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363538" lvl="1" indent="-363538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ミスとリカバリの練習を、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チーム内で気軽に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安全な環境で実施</a:t>
            </a: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34379171-4B98-1D4E-B081-5CDBAF7E84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2632299"/>
            <a:ext cx="2520000" cy="252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8650441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想定外の成果：評価面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3148650" y="1689099"/>
            <a:ext cx="536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0" lvl="1" indent="0" algn="ctr">
              <a:lnSpc>
                <a:spcPct val="100000"/>
              </a:lnSpc>
              <a:buNone/>
            </a:pPr>
            <a:r>
              <a:rPr lang="ja-JP" altLang="en-US" sz="280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日々の活動が実質</a:t>
            </a:r>
            <a:r>
              <a:rPr lang="en-US" altLang="ja-JP" sz="2800" dirty="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1on1</a:t>
            </a:r>
            <a:endParaRPr lang="ja-JP" altLang="en-US" sz="2800">
              <a:solidFill>
                <a:srgbClr val="07B53B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363538" lvl="1" indent="-363538">
              <a:lnSpc>
                <a:spcPct val="100000"/>
              </a:lnSpc>
            </a:pPr>
            <a:endParaRPr lang="ja-JP" altLang="en-US" sz="280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363538" lvl="1" indent="-363538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マネージャー：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具体的活動・成果を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毎日見ることができるため、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メンバー評価が容易・的確に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endParaRPr lang="ja-JP" altLang="en-US" sz="280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363538" lvl="1" indent="-363538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メンバー：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具体的活動・成果を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毎日見せてアピールできる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53ADAE5B-F9FA-6142-902F-4E97DFCBF8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2632299"/>
            <a:ext cx="2520000" cy="252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0640848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0" lvl="1" indent="0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仕事で必要なことを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0" lvl="1" indent="0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業務時間中の勉強で習得し、</a:t>
            </a:r>
            <a:b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4800">
                <a:solidFill>
                  <a:srgbClr val="0432FF"/>
                </a:solidFill>
                <a:latin typeface="ヒラギノ角ゴ ProN W6"/>
                <a:ea typeface="ヒラギノ角ゴ ProN W6"/>
                <a:cs typeface="ヒラギノ角ゴ ProN W6"/>
              </a:rPr>
              <a:t>チームを強化できないか？</a:t>
            </a:r>
            <a:endParaRPr lang="en-US" altLang="ja-JP" sz="4800" dirty="0">
              <a:solidFill>
                <a:srgbClr val="0432F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5423879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solidFill>
            <a:schemeClr val="accent2"/>
          </a:solidFill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特に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solidFill>
            <a:schemeClr val="accent4"/>
          </a:solidFill>
          <a:ln>
            <a:solidFill>
              <a:srgbClr val="0432FF"/>
            </a:solidFill>
          </a:ln>
        </p:spPr>
        <p:txBody>
          <a:bodyPr anchor="ctr" anchorCtr="0">
            <a:noAutofit/>
          </a:bodyPr>
          <a:lstStyle/>
          <a:p>
            <a:pPr marL="14288" lvl="1" indent="0" algn="ctr">
              <a:buNone/>
            </a:pPr>
            <a:r>
              <a:rPr lang="en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technical-excellence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  <a:p>
            <a:pPr marL="14288" lvl="1" indent="0" algn="ctr">
              <a:buNone/>
            </a:pP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技術と実装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13529196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0" lvl="1" indent="0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Learning Session</a:t>
            </a:r>
            <a:r>
              <a:rPr lang="ja-JP" altLang="en-US" sz="480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で</a:t>
            </a:r>
            <a:endParaRPr lang="en-US" altLang="ja-JP" sz="4800" dirty="0">
              <a:solidFill>
                <a:srgbClr val="07B53B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0" lvl="1" indent="0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以下のメリットを得られる</a:t>
            </a:r>
            <a:endParaRPr lang="en-US" altLang="ja-JP" sz="4800" dirty="0">
              <a:solidFill>
                <a:srgbClr val="07B53B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95300" lvl="1" indent="-495300">
              <a:lnSpc>
                <a:spcPct val="100000"/>
              </a:lnSpc>
            </a:pP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仕事に必要な技能の習得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95300" lvl="1" indent="-495300">
              <a:lnSpc>
                <a:spcPct val="100000"/>
              </a:lnSpc>
            </a:pP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チームの強化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95300" lvl="1" indent="-495300">
              <a:lnSpc>
                <a:spcPct val="100000"/>
              </a:lnSpc>
            </a:pP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組織のプロセス改善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39278444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61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2120648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1. </a:t>
            </a:r>
            <a:r>
              <a:rPr lang="ja-JP" altLang="en-US" sz="280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プロダクト開発チームと共に在る</a:t>
            </a: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2. </a:t>
            </a:r>
            <a:r>
              <a:rPr lang="en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Learning Session </a:t>
            </a:r>
            <a:r>
              <a:rPr lang="en-US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:</a:t>
            </a:r>
            <a:r>
              <a:rPr lang="en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</a:t>
            </a:r>
            <a:r>
              <a:rPr lang="ja-JP" altLang="en-US" sz="280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チーム力の強化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4944449"/>
            <a:ext cx="7887600" cy="720000"/>
          </a:xfrm>
          <a:prstGeom prst="rect">
            <a:avLst/>
          </a:prstGeom>
          <a:solidFill>
            <a:srgbClr val="07B53B"/>
          </a:solidFill>
          <a:ln>
            <a:solidFill>
              <a:srgbClr val="07B53B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3. </a:t>
            </a:r>
            <a:r>
              <a:rPr lang="en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Design Sprint </a:t>
            </a:r>
            <a:r>
              <a:rPr lang="en-US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:</a:t>
            </a:r>
            <a:r>
              <a:rPr lang="en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</a:t>
            </a:r>
            <a:r>
              <a:rPr lang="ja-JP" altLang="en-US" sz="280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技術戦略の策定・実施</a:t>
            </a:r>
          </a:p>
        </p:txBody>
      </p:sp>
    </p:spTree>
    <p:extLst>
      <p:ext uri="{BB962C8B-B14F-4D97-AF65-F5344CB8AC3E}">
        <p14:creationId xmlns:p14="http://schemas.microsoft.com/office/powerpoint/2010/main" val="252784075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とあるチームの課題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テスト自動化を</a:t>
            </a:r>
            <a:endParaRPr lang="en-US" altLang="ja-JP" sz="4800" dirty="0">
              <a:solidFill>
                <a:srgbClr val="FF0000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改善したい！が</a:t>
            </a:r>
            <a:r>
              <a:rPr lang="en-US" altLang="ja-JP" sz="4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…</a:t>
            </a:r>
          </a:p>
          <a:p>
            <a:pPr marL="1130300" lvl="1" indent="-1116013">
              <a:lnSpc>
                <a:spcPct val="100000"/>
              </a:lnSpc>
              <a:buNone/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452438" lvl="1" indent="-43815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何から手をつければ良いかが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分からずに混乱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452438" lvl="1" indent="-43815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チーム内でも意見がバラバラ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（課題の優先順位・手法・ツールなど）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CB440A1E-9D8C-0842-983F-9E614EA5C6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6800" y="2964424"/>
            <a:ext cx="2347200" cy="2341332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0624765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仮説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8" lvl="1" indent="0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9437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「分からない」ことを</a:t>
            </a:r>
            <a:endParaRPr lang="en-US" altLang="ja-JP" sz="4800" dirty="0">
              <a:solidFill>
                <a:srgbClr val="9437FF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4288" lvl="1" indent="0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9437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「分かる」仕掛けが</a:t>
            </a:r>
            <a:endParaRPr lang="en-US" altLang="ja-JP" sz="4800" dirty="0">
              <a:solidFill>
                <a:srgbClr val="9437FF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4288" lvl="1" indent="0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9437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必要では？</a:t>
            </a:r>
            <a:endParaRPr lang="en-US" altLang="ja-JP" sz="4800" dirty="0">
              <a:solidFill>
                <a:srgbClr val="9437FF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4288" lvl="1" indent="0" algn="ctr">
              <a:lnSpc>
                <a:spcPct val="100000"/>
              </a:lnSpc>
              <a:buNone/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801688" lvl="1" indent="-43815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試してみないと判断がつかないことはある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801688" lvl="1" indent="-43815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課題の発見・解決方法と状況の整理方法は、最初は教える人が必要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30359084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検証のポイント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64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「分からないこと」を、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プロダクト開発チームと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共に試しながら、</a:t>
            </a:r>
            <a:endParaRPr lang="en-US" altLang="ja-JP" sz="4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１つ１つ分かるように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していく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42097775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" altLang="ja-JP" sz="4800" dirty="0">
                <a:latin typeface="ヒラギノ角ゴ ProN W6"/>
                <a:ea typeface="ヒラギノ角ゴ ProN W6"/>
                <a:cs typeface="ヒラギノ角ゴ ProN W6"/>
              </a:rPr>
              <a:t>Design Sprint #</a:t>
            </a:r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とは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65</a:t>
            </a:fld>
            <a:endParaRPr kumimoji="1" lang="ja-JP" altLang="en-US"/>
          </a:p>
        </p:txBody>
      </p:sp>
      <p:sp>
        <p:nvSpPr>
          <p:cNvPr id="10" name="コンテンツ プレースホルダー 8">
            <a:extLst>
              <a:ext uri="{FF2B5EF4-FFF2-40B4-BE49-F238E27FC236}">
                <a16:creationId xmlns:a16="http://schemas.microsoft.com/office/drawing/2014/main" id="{6E7EFD24-0832-4B41-8E10-75269272B5D8}"/>
              </a:ext>
            </a:extLst>
          </p:cNvPr>
          <p:cNvSpPr txBox="1">
            <a:spLocks/>
          </p:cNvSpPr>
          <p:nvPr/>
        </p:nvSpPr>
        <p:spPr>
          <a:xfrm>
            <a:off x="2610465" y="1689099"/>
            <a:ext cx="5904885" cy="44064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3538" lvl="1" indent="-349250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Google Ventures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社が、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スタートアップへの投資・支援で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活用している方法論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（例）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049321" lvl="3" indent="-349250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Slack</a:t>
            </a:r>
          </a:p>
          <a:p>
            <a:pPr marL="1049321" lvl="3" indent="-349250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Blue Bottle Coffee</a:t>
            </a:r>
          </a:p>
          <a:p>
            <a:pPr marL="363538" lvl="1" indent="-34925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以下を、１週間単位で実施する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706429" lvl="2" indent="-34925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アイデア出し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706429" lvl="2" indent="-34925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プロトタイピング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706429" lvl="2" indent="-34925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ユーザー実験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512763" lvl="1" indent="-496888">
              <a:lnSpc>
                <a:spcPct val="100000"/>
              </a:lnSpc>
              <a:buNone/>
            </a:pPr>
            <a:r>
              <a:rPr lang="en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  <a:hlinkClick r:id="rId3"/>
              </a:rPr>
              <a:t>https://www.gv.com/sprint/</a:t>
            </a:r>
            <a:endParaRPr lang="en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pic>
        <p:nvPicPr>
          <p:cNvPr id="3" name="図 2">
            <a:hlinkClick r:id="rId4"/>
            <a:extLst>
              <a:ext uri="{FF2B5EF4-FFF2-40B4-BE49-F238E27FC236}">
                <a16:creationId xmlns:a16="http://schemas.microsoft.com/office/drawing/2014/main" id="{1F139AA8-BCB8-774D-9801-275323EB67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650" y="2384037"/>
            <a:ext cx="1978840" cy="3016524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38311038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ポイント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3148650" y="1689099"/>
            <a:ext cx="536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2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１週間ごとに「動くモノ」を</a:t>
            </a:r>
            <a:endParaRPr lang="en-US" altLang="ja-JP" sz="2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2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作成・デモし、</a:t>
            </a:r>
            <a:endParaRPr lang="en-US" altLang="ja-JP" sz="2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2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短時間の議論で意思決定を行う</a:t>
            </a:r>
            <a:endParaRPr lang="en-US" altLang="ja-JP" sz="2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>
              <a:lnSpc>
                <a:spcPct val="100000"/>
              </a:lnSpc>
              <a:buNone/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363538" lvl="1" indent="-34925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ダメなら捨てられる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706429" lvl="2" indent="-34925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時間をかけたアイデアは、心理的に捨てづらくなる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363538" lvl="1" indent="-34925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毎週分かることを増やせる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363538" lvl="1" indent="-34925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チームの自律性を伸ばせる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04214CF9-718E-F248-841B-8C348A8546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49" y="2228932"/>
            <a:ext cx="2520000" cy="33267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9754847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kumimoji="1" lang="ja-JP" altLang="en-US" sz="4800">
                <a:latin typeface="ヒラギノ角ゴ ProN W6"/>
                <a:ea typeface="ヒラギノ角ゴ ProN W6"/>
                <a:cs typeface="ヒラギノ角ゴ ProN W6"/>
              </a:rPr>
              <a:t>実施＆成果記録</a:t>
            </a:r>
            <a:r>
              <a:rPr kumimoji="1"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 (1)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67</a:t>
            </a:fld>
            <a:endParaRPr kumimoji="1" lang="ja-JP" altLang="en-US"/>
          </a:p>
        </p:txBody>
      </p:sp>
      <p:graphicFrame>
        <p:nvGraphicFramePr>
          <p:cNvPr id="5" name="表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1806129"/>
              </p:ext>
            </p:extLst>
          </p:nvPr>
        </p:nvGraphicFramePr>
        <p:xfrm>
          <a:off x="628650" y="1735810"/>
          <a:ext cx="7886700" cy="3718560"/>
        </p:xfrm>
        <a:graphic>
          <a:graphicData uri="http://schemas.openxmlformats.org/drawingml/2006/table">
            <a:tbl>
              <a:tblPr firstRow="1">
                <a:tableStyleId>{21E4AEA4-8DFA-4A89-87EB-49C32662AFE0}</a:tableStyleId>
              </a:tblPr>
              <a:tblGrid>
                <a:gridCol w="16805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061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7968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kumimoji="1" lang="en-US" altLang="ja-JP" sz="2000" b="0" i="0" dirty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1</a:t>
                      </a:r>
                      <a:r>
                        <a:rPr kumimoji="1" lang="ja-JP" altLang="en-US" sz="2000" b="0" i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altLang="ja-JP" sz="20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(S) </a:t>
                      </a:r>
                      <a:r>
                        <a:rPr lang="ja-JP" altLang="en-US" sz="2000" b="0" i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考えるきっかけとして、</a:t>
                      </a:r>
                      <a:endParaRPr lang="en-US" altLang="ja-JP" sz="2000" b="0" i="0" dirty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altLang="ja-JP" sz="20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Karate</a:t>
                      </a:r>
                      <a:r>
                        <a:rPr lang="ja-JP" altLang="en-US" sz="2000" b="0" i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でのテストコード例を作成・提示</a:t>
                      </a:r>
                      <a:endParaRPr lang="en-US" altLang="ja-JP" sz="2000" b="0" i="0" dirty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algn="l">
                        <a:lnSpc>
                          <a:spcPct val="100000"/>
                        </a:lnSpc>
                      </a:pPr>
                      <a:r>
                        <a:rPr kumimoji="1" lang="ja-JP" altLang="en-US" sz="2000" b="0" i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→　</a:t>
                      </a:r>
                      <a:r>
                        <a:rPr kumimoji="1" lang="en-US" altLang="ja-JP" sz="20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(T) </a:t>
                      </a:r>
                      <a:r>
                        <a:rPr kumimoji="1" lang="ja-JP" altLang="en-US" sz="2000" b="0" i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他のツールも試してみたい！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64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kumimoji="1" lang="en-US" altLang="ja-JP" sz="2000" b="0" i="0" dirty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2</a:t>
                      </a:r>
                      <a:r>
                        <a:rPr kumimoji="1" lang="ja-JP" altLang="en-US" sz="2000" b="0" i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0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(S) (T) </a:t>
                      </a:r>
                      <a:r>
                        <a:rPr kumimoji="1" lang="ja-JP" altLang="en-US" sz="2000" b="0" i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各種ツールを比較・選定</a:t>
                      </a:r>
                      <a:endParaRPr kumimoji="1" lang="en-US" altLang="ja-JP" sz="2000" b="0" i="0" dirty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000" b="0" i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→　</a:t>
                      </a:r>
                      <a:r>
                        <a:rPr kumimoji="1" lang="en-US" altLang="ja-JP" sz="20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  <a:hlinkClick r:id="rId2"/>
                        </a:rPr>
                        <a:t>REST-assured</a:t>
                      </a:r>
                      <a:r>
                        <a:rPr kumimoji="1" lang="ja-JP" altLang="en-US" sz="2000" b="0" i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と</a:t>
                      </a:r>
                      <a:r>
                        <a:rPr kumimoji="1" lang="en-US" altLang="ja-JP" sz="20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JUnit</a:t>
                      </a:r>
                      <a:r>
                        <a:rPr kumimoji="1" lang="ja-JP" altLang="en-US" sz="2000" b="0" i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を選択</a:t>
                      </a:r>
                      <a:endParaRPr kumimoji="1" lang="en-US" altLang="ja-JP" sz="2000" b="0" i="0" dirty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64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kumimoji="1" lang="en-US" altLang="ja-JP" sz="2000" b="0" i="0" dirty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3</a:t>
                      </a:r>
                      <a:r>
                        <a:rPr kumimoji="1" lang="ja-JP" altLang="en-US" sz="2000" b="0" i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0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(S) DB</a:t>
                      </a:r>
                      <a:r>
                        <a:rPr kumimoji="1" lang="ja-JP" altLang="en-US" sz="2000" b="0" i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アクセスのテスト方法に混乱があるため、</a:t>
                      </a:r>
                      <a:r>
                        <a:rPr kumimoji="1" lang="en-US" altLang="ja-JP" sz="20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UT/IT</a:t>
                      </a:r>
                      <a:r>
                        <a:rPr kumimoji="1" lang="ja-JP" altLang="en-US" sz="2000" b="0" i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の設計・実装指針とコードを作成・提示</a:t>
                      </a:r>
                      <a:endParaRPr kumimoji="1" lang="en-US" altLang="ja-JP" sz="2000" b="0" i="0" dirty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000" b="0" i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併せて、</a:t>
                      </a:r>
                      <a:r>
                        <a:rPr kumimoji="1" lang="en-US" altLang="ja-JP" sz="20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  <a:hlinkClick r:id="rId3"/>
                        </a:rPr>
                        <a:t>Testcontainers</a:t>
                      </a:r>
                      <a:r>
                        <a:rPr kumimoji="1" lang="ja-JP" altLang="en-US" sz="2000" b="0" i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もサンプル込みで紹介</a:t>
                      </a:r>
                      <a:endParaRPr kumimoji="1" lang="en-US" altLang="ja-JP" sz="2000" b="0" i="0" dirty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000" b="0" i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→　</a:t>
                      </a:r>
                      <a:r>
                        <a:rPr kumimoji="1" lang="en-US" altLang="ja-JP" sz="20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(T) </a:t>
                      </a:r>
                      <a:r>
                        <a:rPr kumimoji="1" lang="ja-JP" altLang="en-US" sz="2000" b="0" i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これ良さそう！</a:t>
                      </a:r>
                      <a:endParaRPr kumimoji="1" lang="en-US" altLang="ja-JP" sz="2000" b="0" i="0" dirty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264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kumimoji="1" lang="en-US" altLang="ja-JP" sz="2000" b="0" i="0" dirty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4-5</a:t>
                      </a:r>
                      <a:r>
                        <a:rPr kumimoji="1" lang="ja-JP" altLang="en-US" sz="2000" b="0" i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0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(S) (T) </a:t>
                      </a:r>
                      <a:r>
                        <a:rPr kumimoji="1" lang="ja-JP" altLang="en-US" sz="2000" b="0" i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メンバー全員で、</a:t>
                      </a:r>
                      <a:r>
                        <a:rPr kumimoji="1" lang="en-US" altLang="ja-JP" sz="20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  <a:hlinkClick r:id="rId4"/>
                        </a:rPr>
                        <a:t>EmbedMongo</a:t>
                      </a:r>
                      <a:r>
                        <a:rPr kumimoji="1" lang="ja-JP" altLang="en-US" sz="2000" b="0" i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</a:t>
                      </a:r>
                      <a:endParaRPr kumimoji="1" lang="en-US" altLang="ja-JP" sz="2000" b="0" i="0" dirty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000" b="0" i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全て</a:t>
                      </a:r>
                      <a:r>
                        <a:rPr kumimoji="1" lang="en-US" altLang="ja-JP" sz="20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Testcontainers</a:t>
                      </a:r>
                      <a:r>
                        <a:rPr kumimoji="1" lang="ja-JP" altLang="en-US" sz="2000" b="0" i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に</a:t>
                      </a:r>
                      <a:r>
                        <a:rPr kumimoji="1" lang="en-US" altLang="ja-JP" sz="20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replace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コンテンツ プレースホルダー 8">
            <a:extLst>
              <a:ext uri="{FF2B5EF4-FFF2-40B4-BE49-F238E27FC236}">
                <a16:creationId xmlns:a16="http://schemas.microsoft.com/office/drawing/2014/main" id="{C565B0AD-82F3-AC46-BC79-EF6751B122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5454369"/>
            <a:ext cx="7886700" cy="882563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4802188" lvl="1" indent="-1123950">
              <a:lnSpc>
                <a:spcPct val="100000"/>
              </a:lnSpc>
              <a:buNone/>
            </a:pPr>
            <a:r>
              <a:rPr lang="en-US" altLang="ja-JP" sz="20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(S)</a:t>
            </a:r>
            <a:r>
              <a:rPr lang="ja-JP" altLang="en-US" sz="20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：</a:t>
            </a:r>
            <a:r>
              <a:rPr lang="en-US" altLang="ja-JP" sz="20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SET</a:t>
            </a:r>
            <a:r>
              <a:rPr lang="ja-JP" altLang="en-US" sz="20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チーム</a:t>
            </a:r>
            <a:endParaRPr lang="en-US" altLang="ja-JP" sz="20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4889500" lvl="1" indent="-1211263">
              <a:lnSpc>
                <a:spcPct val="100000"/>
              </a:lnSpc>
              <a:buNone/>
            </a:pPr>
            <a:r>
              <a:rPr lang="en-US" altLang="ja-JP" sz="20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(T)</a:t>
            </a:r>
            <a:r>
              <a:rPr lang="ja-JP" altLang="en-US" sz="20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：当該プロダクト開発チーム</a:t>
            </a:r>
            <a:endParaRPr lang="en-US" altLang="ja-JP" sz="20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pic>
        <p:nvPicPr>
          <p:cNvPr id="7" name="図 6">
            <a:hlinkClick r:id="rId3"/>
            <a:extLst>
              <a:ext uri="{FF2B5EF4-FFF2-40B4-BE49-F238E27FC236}">
                <a16:creationId xmlns:a16="http://schemas.microsoft.com/office/drawing/2014/main" id="{81C7B56B-9F60-5E4F-9DA9-F4185C9D59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7564" y="5434951"/>
            <a:ext cx="978990" cy="97899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9201818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実施＆成果記録</a:t>
            </a:r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 (2)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68</a:t>
            </a:fld>
            <a:endParaRPr kumimoji="1" lang="ja-JP" altLang="en-US"/>
          </a:p>
        </p:txBody>
      </p:sp>
      <p:graphicFrame>
        <p:nvGraphicFramePr>
          <p:cNvPr id="5" name="表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3824166"/>
              </p:ext>
            </p:extLst>
          </p:nvPr>
        </p:nvGraphicFramePr>
        <p:xfrm>
          <a:off x="628650" y="1735810"/>
          <a:ext cx="7886700" cy="3660720"/>
        </p:xfrm>
        <a:graphic>
          <a:graphicData uri="http://schemas.openxmlformats.org/drawingml/2006/table">
            <a:tbl>
              <a:tblPr firstRow="1">
                <a:tableStyleId>{21E4AEA4-8DFA-4A89-87EB-49C32662AFE0}</a:tableStyleId>
              </a:tblPr>
              <a:tblGrid>
                <a:gridCol w="16805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061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7968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kumimoji="1" lang="en-US" altLang="ja-JP" sz="2000" b="0" i="0" dirty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6</a:t>
                      </a:r>
                      <a:r>
                        <a:rPr kumimoji="1" lang="ja-JP" altLang="en-US" sz="2000" b="0" i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altLang="ja-JP" sz="20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(T) Testcontainers</a:t>
                      </a:r>
                      <a:r>
                        <a:rPr lang="ja-JP" altLang="en-US" sz="2000" b="0" i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</a:t>
                      </a:r>
                      <a:r>
                        <a:rPr lang="en-US" altLang="ja-JP" sz="20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MySQL</a:t>
                      </a:r>
                      <a:r>
                        <a:rPr lang="ja-JP" altLang="en-US" sz="2000" b="0" i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にも適用できそう</a:t>
                      </a:r>
                      <a:endParaRPr lang="en-US" altLang="ja-JP" sz="2000" b="0" i="0" dirty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algn="l">
                        <a:lnSpc>
                          <a:spcPct val="100000"/>
                        </a:lnSpc>
                      </a:pPr>
                      <a:r>
                        <a:rPr kumimoji="1" lang="ja-JP" altLang="en-US" sz="2000" b="0" i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→　いけそう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64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kumimoji="1" lang="en-US" altLang="ja-JP" sz="2000" b="0" i="0" dirty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7</a:t>
                      </a:r>
                      <a:r>
                        <a:rPr kumimoji="1" lang="ja-JP" altLang="en-US" sz="2000" b="0" i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0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(S) (T) </a:t>
                      </a:r>
                      <a:r>
                        <a:rPr kumimoji="1" lang="ja-JP" altLang="en-US" sz="2000" b="0" i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メンバー全員で、</a:t>
                      </a:r>
                      <a:r>
                        <a:rPr kumimoji="1" lang="en-US" altLang="ja-JP" sz="20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  <a:hlinkClick r:id="rId2"/>
                        </a:rPr>
                        <a:t>embedded-</a:t>
                      </a:r>
                      <a:r>
                        <a:rPr kumimoji="1" lang="en-US" altLang="ja-JP" sz="2000" b="0" i="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  <a:hlinkClick r:id="rId2"/>
                        </a:rPr>
                        <a:t>mysql</a:t>
                      </a:r>
                      <a:r>
                        <a:rPr kumimoji="1" lang="ja-JP" altLang="en-US" sz="2000" b="0" i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</a:t>
                      </a:r>
                      <a:endParaRPr kumimoji="1" lang="en-US" altLang="ja-JP" sz="2000" b="0" i="0" dirty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000" b="0" i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全て</a:t>
                      </a:r>
                      <a:r>
                        <a:rPr kumimoji="1" lang="en-US" altLang="ja-JP" sz="20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Testcontainers</a:t>
                      </a:r>
                      <a:r>
                        <a:rPr kumimoji="1" lang="ja-JP" altLang="en-US" sz="2000" b="0" i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に</a:t>
                      </a:r>
                      <a:r>
                        <a:rPr kumimoji="1" lang="en-US" altLang="ja-JP" sz="20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replace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64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kumimoji="1" lang="en-US" altLang="ja-JP" sz="2000" b="0" i="0" dirty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8</a:t>
                      </a:r>
                      <a:r>
                        <a:rPr kumimoji="1" lang="ja-JP" altLang="en-US" sz="2000" b="0" i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0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(T) Testcontainers</a:t>
                      </a:r>
                      <a:r>
                        <a:rPr kumimoji="1" lang="ja-JP" altLang="en-US" sz="2000" b="0" i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＋テストの並列実行で、</a:t>
                      </a:r>
                      <a:br>
                        <a:rPr kumimoji="1" lang="en-US" altLang="ja-JP" sz="20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</a:br>
                      <a:r>
                        <a:rPr kumimoji="1" lang="en-US" altLang="ja-JP" sz="20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CI</a:t>
                      </a:r>
                      <a:r>
                        <a:rPr kumimoji="1" lang="ja-JP" altLang="en-US" sz="2000" b="0" i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サーバの</a:t>
                      </a:r>
                      <a:r>
                        <a:rPr kumimoji="1" lang="en-US" altLang="ja-JP" sz="20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Slow Test</a:t>
                      </a:r>
                      <a:r>
                        <a:rPr kumimoji="1" lang="ja-JP" altLang="en-US" sz="2000" b="0" i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問題を解決できそう</a:t>
                      </a:r>
                      <a:endParaRPr kumimoji="1" lang="en-US" altLang="ja-JP" sz="2000" b="0" i="0" dirty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algn="l">
                        <a:lnSpc>
                          <a:spcPct val="100000"/>
                        </a:lnSpc>
                      </a:pPr>
                      <a:r>
                        <a:rPr kumimoji="1" lang="ja-JP" altLang="en-US" sz="2000" b="0" i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→　いけそう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264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kumimoji="1" lang="en-US" altLang="ja-JP" sz="2000" b="0" i="0" dirty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9-11</a:t>
                      </a:r>
                      <a:r>
                        <a:rPr kumimoji="1" lang="ja-JP" altLang="en-US" sz="2000" b="0" i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kumimoji="1" lang="en-US" altLang="ja-JP" sz="20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(T) </a:t>
                      </a:r>
                      <a:r>
                        <a:rPr kumimoji="1" lang="ja-JP" altLang="en-US" sz="2000" b="0" i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実際に</a:t>
                      </a:r>
                      <a:r>
                        <a:rPr kumimoji="1" lang="en-US" altLang="ja-JP" sz="20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CI</a:t>
                      </a:r>
                      <a:r>
                        <a:rPr kumimoji="1" lang="ja-JP" altLang="en-US" sz="2000" b="0" i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サーバの</a:t>
                      </a:r>
                      <a:r>
                        <a:rPr kumimoji="1" lang="en-US" altLang="ja-JP" sz="20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Slow Test</a:t>
                      </a:r>
                      <a:r>
                        <a:rPr kumimoji="1" lang="ja-JP" altLang="en-US" sz="2000" b="0" i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問題を改善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264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kumimoji="1" lang="en-US" altLang="ja-JP" sz="2000" b="0" i="0" dirty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12</a:t>
                      </a:r>
                      <a:r>
                        <a:rPr kumimoji="1" lang="ja-JP" altLang="en-US" sz="2000" b="0" i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r>
                        <a:rPr kumimoji="1" lang="en-US" altLang="ja-JP" sz="2000" b="0" i="0" dirty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-</a:t>
                      </a:r>
                      <a:endParaRPr kumimoji="1" lang="ja-JP" altLang="en-US" sz="20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kumimoji="1" lang="en-US" altLang="ja-JP" sz="20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(S) (T) API</a:t>
                      </a:r>
                      <a:r>
                        <a:rPr kumimoji="1" lang="ja-JP" altLang="en-US" sz="2000" b="0" i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のテストに本格着手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355751"/>
                  </a:ext>
                </a:extLst>
              </a:tr>
            </a:tbl>
          </a:graphicData>
        </a:graphic>
      </p:graphicFrame>
      <p:sp>
        <p:nvSpPr>
          <p:cNvPr id="6" name="コンテンツ プレースホルダー 8">
            <a:extLst>
              <a:ext uri="{FF2B5EF4-FFF2-40B4-BE49-F238E27FC236}">
                <a16:creationId xmlns:a16="http://schemas.microsoft.com/office/drawing/2014/main" id="{32BC1247-E6D7-1A47-9DD7-1E383345B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5454369"/>
            <a:ext cx="7886700" cy="882563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4802188" lvl="1" indent="-1123950">
              <a:lnSpc>
                <a:spcPct val="100000"/>
              </a:lnSpc>
              <a:buNone/>
            </a:pPr>
            <a:r>
              <a:rPr lang="en-US" altLang="ja-JP" sz="20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(S)</a:t>
            </a:r>
            <a:r>
              <a:rPr lang="ja-JP" altLang="en-US" sz="20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：</a:t>
            </a:r>
            <a:r>
              <a:rPr lang="en-US" altLang="ja-JP" sz="20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SET</a:t>
            </a:r>
            <a:r>
              <a:rPr lang="ja-JP" altLang="en-US" sz="20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チーム</a:t>
            </a:r>
            <a:endParaRPr lang="en-US" altLang="ja-JP" sz="20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4889500" lvl="1" indent="-1211263">
              <a:lnSpc>
                <a:spcPct val="100000"/>
              </a:lnSpc>
              <a:buNone/>
            </a:pPr>
            <a:r>
              <a:rPr lang="en-US" altLang="ja-JP" sz="20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(T)</a:t>
            </a:r>
            <a:r>
              <a:rPr lang="ja-JP" altLang="en-US" sz="20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：当該プロダクト開発チーム</a:t>
            </a:r>
            <a:endParaRPr lang="en-US" altLang="ja-JP" sz="20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pic>
        <p:nvPicPr>
          <p:cNvPr id="7" name="図 6">
            <a:hlinkClick r:id="rId3"/>
            <a:extLst>
              <a:ext uri="{FF2B5EF4-FFF2-40B4-BE49-F238E27FC236}">
                <a16:creationId xmlns:a16="http://schemas.microsoft.com/office/drawing/2014/main" id="{B7D75E7B-43FF-094B-A5CC-D80C3963A2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7564" y="5434951"/>
            <a:ext cx="978990" cy="97899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6452961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「分からないこと」を、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プロダクト開発チームと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共に試しながら、</a:t>
            </a:r>
            <a:endParaRPr lang="en-US" altLang="ja-JP" sz="4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１つ１つ分かるように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していく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5297728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solidFill>
            <a:schemeClr val="accent2"/>
          </a:solidFill>
          <a:ln>
            <a:noFill/>
          </a:ln>
        </p:spPr>
        <p:txBody>
          <a:bodyPr/>
          <a:lstStyle/>
          <a:p>
            <a:r>
              <a:rPr lang="ja-JP" altLang="en-US" sz="8000" b="1"/>
              <a:t>そう</a:t>
            </a:r>
            <a:br>
              <a:rPr lang="en-US" altLang="ja-JP" sz="8000" b="1" dirty="0"/>
            </a:br>
            <a:r>
              <a:rPr lang="ja-JP" altLang="en-US" sz="8000" b="1"/>
              <a:t>思い至った理由</a:t>
            </a:r>
            <a:br>
              <a:rPr lang="en-US" altLang="ja-JP" sz="8000" b="1" dirty="0"/>
            </a:br>
            <a:r>
              <a:rPr lang="ja-JP" altLang="en-US" sz="8000" b="1"/>
              <a:t>課題認識</a:t>
            </a:r>
            <a:endParaRPr kumimoji="1" lang="ja-JP" altLang="en-US" sz="8000" b="1"/>
          </a:p>
        </p:txBody>
      </p:sp>
    </p:spTree>
    <p:extLst>
      <p:ext uri="{BB962C8B-B14F-4D97-AF65-F5344CB8AC3E}">
        <p14:creationId xmlns:p14="http://schemas.microsoft.com/office/powerpoint/2010/main" val="257064456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70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0" lvl="1" indent="0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Design Sprint</a:t>
            </a:r>
            <a:r>
              <a:rPr lang="ja-JP" altLang="en-US" sz="480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で</a:t>
            </a:r>
            <a:endParaRPr lang="en-US" altLang="ja-JP" sz="4800" dirty="0">
              <a:solidFill>
                <a:srgbClr val="07B53B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0" lvl="1" indent="0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以下のメリットを得られる</a:t>
            </a:r>
            <a:endParaRPr lang="en-US" altLang="ja-JP" sz="4800" dirty="0">
              <a:solidFill>
                <a:srgbClr val="07B53B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95300" lvl="1" indent="-495300">
              <a:lnSpc>
                <a:spcPct val="100000"/>
              </a:lnSpc>
            </a:pP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アイデアの混乱の整理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95300" lvl="1" indent="-495300">
              <a:lnSpc>
                <a:spcPct val="100000"/>
              </a:lnSpc>
            </a:pP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技術的課題の発見・解決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95300" lvl="1" indent="-495300">
              <a:lnSpc>
                <a:spcPct val="100000"/>
              </a:lnSpc>
            </a:pP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ダメな場合の切り替え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61964019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solidFill>
            <a:srgbClr val="9437FF"/>
          </a:solidFill>
          <a:ln>
            <a:noFill/>
          </a:ln>
        </p:spPr>
        <p:txBody>
          <a:bodyPr/>
          <a:lstStyle/>
          <a:p>
            <a:r>
              <a:rPr lang="ja-JP" altLang="en-US" sz="8000" b="1"/>
              <a:t>まとめ</a:t>
            </a:r>
            <a:endParaRPr kumimoji="1" lang="ja-JP" altLang="en-US" sz="8000" b="1"/>
          </a:p>
        </p:txBody>
      </p:sp>
    </p:spTree>
    <p:extLst>
      <p:ext uri="{BB962C8B-B14F-4D97-AF65-F5344CB8AC3E}">
        <p14:creationId xmlns:p14="http://schemas.microsoft.com/office/powerpoint/2010/main" val="410586266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/>
              <a:t>1. </a:t>
            </a:r>
            <a:r>
              <a:rPr lang="ja-JP" altLang="en-US" sz="4800"/>
              <a:t>プロダクト開発チームと共に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72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プロダクト開発チームと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一緒に痛い目にあう</a:t>
            </a: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ことで、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本当に必要なものを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発見・提供しよう</a:t>
            </a:r>
            <a:endParaRPr lang="en-US" altLang="ja-JP" sz="4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87832055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" altLang="ja-JP" sz="4800" dirty="0"/>
              <a:t>2. Learning Session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73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0" lvl="1" indent="0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Learning Session</a:t>
            </a:r>
            <a:r>
              <a:rPr lang="ja-JP" altLang="en-US" sz="480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で</a:t>
            </a:r>
            <a:endParaRPr lang="en-US" altLang="ja-JP" sz="4800" dirty="0">
              <a:solidFill>
                <a:srgbClr val="07B53B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0" lvl="1" indent="0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以下のメリットを得られる</a:t>
            </a:r>
            <a:endParaRPr lang="en-US" altLang="ja-JP" sz="4800" dirty="0">
              <a:solidFill>
                <a:srgbClr val="07B53B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95300" lvl="1" indent="-495300">
              <a:lnSpc>
                <a:spcPct val="100000"/>
              </a:lnSpc>
            </a:pP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仕事に必要な技能の習得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95300" lvl="1" indent="-495300">
              <a:lnSpc>
                <a:spcPct val="100000"/>
              </a:lnSpc>
            </a:pP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チームの強化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95300" lvl="1" indent="-495300">
              <a:lnSpc>
                <a:spcPct val="100000"/>
              </a:lnSpc>
            </a:pP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組織のプロセス改善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420219191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en-US" altLang="ja-JP" sz="4800" dirty="0"/>
              <a:t>3. </a:t>
            </a:r>
            <a:r>
              <a:rPr lang="en" altLang="ja-JP" sz="4800" dirty="0"/>
              <a:t>Design Sprint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74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0" lvl="1" indent="0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Design Sprint</a:t>
            </a:r>
            <a:r>
              <a:rPr lang="ja-JP" altLang="en-US" sz="480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で</a:t>
            </a:r>
            <a:endParaRPr lang="en-US" altLang="ja-JP" sz="4800" dirty="0">
              <a:solidFill>
                <a:srgbClr val="07B53B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0" lvl="1" indent="0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以下のメリットを得られる</a:t>
            </a:r>
            <a:endParaRPr lang="en-US" altLang="ja-JP" sz="4800" dirty="0">
              <a:solidFill>
                <a:srgbClr val="07B53B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95300" lvl="1" indent="-495300">
              <a:lnSpc>
                <a:spcPct val="100000"/>
              </a:lnSpc>
            </a:pP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アイデアの混乱の整理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95300" lvl="1" indent="-495300">
              <a:lnSpc>
                <a:spcPct val="100000"/>
              </a:lnSpc>
            </a:pP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技術的課題の発見・解決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95300" lvl="1" indent="-495300">
              <a:lnSpc>
                <a:spcPct val="100000"/>
              </a:lnSpc>
            </a:pP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ダメな場合の切り替え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02723003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2"/>
          </a:solidFill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Caution!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75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solidFill>
            <a:schemeClr val="accent4"/>
          </a:solidFill>
          <a:ln>
            <a:solidFill>
              <a:srgbClr val="0432FF"/>
            </a:solidFill>
          </a:ln>
        </p:spPr>
        <p:txBody>
          <a:bodyPr anchor="ctr" anchorCtr="0">
            <a:noAutofit/>
          </a:bodyPr>
          <a:lstStyle/>
          <a:p>
            <a:pPr marL="1130300" lvl="1" indent="-1116013" algn="ctr">
              <a:buNone/>
            </a:pPr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Scrum is:</a:t>
            </a:r>
          </a:p>
          <a:p>
            <a:pPr marL="363538" lvl="1" indent="-349250"/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Lightweight</a:t>
            </a:r>
          </a:p>
          <a:p>
            <a:pPr marL="363538" lvl="1" indent="-349250"/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Simple to understand</a:t>
            </a:r>
          </a:p>
          <a:p>
            <a:pPr marL="363538" lvl="1" indent="-349250"/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Difficult to master</a:t>
            </a:r>
          </a:p>
          <a:p>
            <a:pPr marL="363538" lvl="1" indent="-349250"/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4288" lvl="1" indent="0">
              <a:buNone/>
            </a:pPr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The Scrum Guide, P3</a:t>
            </a:r>
          </a:p>
        </p:txBody>
      </p:sp>
    </p:spTree>
    <p:extLst>
      <p:ext uri="{BB962C8B-B14F-4D97-AF65-F5344CB8AC3E}">
        <p14:creationId xmlns:p14="http://schemas.microsoft.com/office/powerpoint/2010/main" val="274121766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2"/>
          </a:solidFill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結論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76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solidFill>
            <a:schemeClr val="accent4"/>
          </a:solidFill>
          <a:ln>
            <a:solidFill>
              <a:srgbClr val="0432FF"/>
            </a:solidFill>
          </a:ln>
        </p:spPr>
        <p:txBody>
          <a:bodyPr anchor="ctr" anchorCtr="0">
            <a:noAutofit/>
          </a:bodyPr>
          <a:lstStyle/>
          <a:p>
            <a:pPr marL="1130300" lvl="1" indent="-1116013" algn="ctr">
              <a:buNone/>
            </a:pPr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実験し続けて、</a:t>
            </a: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buNone/>
            </a:pPr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自分たちにあうスタイルを</a:t>
            </a: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buNone/>
            </a:pPr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見つける</a:t>
            </a: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buNone/>
            </a:pPr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フォームを固める</a:t>
            </a: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51556521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終わりに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77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solidFill>
            <a:schemeClr val="accent4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pPr marL="0" lvl="1" indent="0" algn="ctr">
              <a:buNone/>
            </a:pPr>
            <a:r>
              <a:rPr lang="ja-JP" altLang="en-US" sz="400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皆さんにあった</a:t>
            </a:r>
            <a:endParaRPr lang="en-US" altLang="ja-JP" sz="4000" dirty="0">
              <a:solidFill>
                <a:srgbClr val="07B53B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0" lvl="1" indent="0" algn="ctr">
              <a:buNone/>
            </a:pPr>
            <a:r>
              <a:rPr lang="ja-JP" altLang="en-US" sz="400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解決策を！</a:t>
            </a:r>
            <a:endParaRPr lang="en-US" altLang="ja-JP" sz="4000" dirty="0">
              <a:solidFill>
                <a:srgbClr val="07B53B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0170038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2"/>
          </a:solidFill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昨今感じる大きな疑問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/>
          <a:p>
            <a:pPr marL="0" lvl="1" indent="0" algn="ctr">
              <a:buNone/>
            </a:pPr>
            <a:r>
              <a:rPr lang="ja-JP" altLang="en-US" sz="480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アジャイルプラクティスと</a:t>
            </a:r>
            <a:endParaRPr lang="en-US" altLang="ja-JP" sz="4800" dirty="0">
              <a:solidFill>
                <a:srgbClr val="FF0000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  <a:p>
            <a:pPr marL="0" lvl="1" indent="0" algn="ctr">
              <a:buNone/>
            </a:pPr>
            <a:r>
              <a:rPr lang="ja-JP" altLang="en-US" sz="480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マインドセットだけで</a:t>
            </a:r>
            <a:endParaRPr lang="en-US" altLang="ja-JP" sz="4800" dirty="0">
              <a:solidFill>
                <a:srgbClr val="FF0000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  <a:p>
            <a:pPr marL="0" lvl="1" indent="0" algn="ctr">
              <a:buNone/>
            </a:pPr>
            <a:r>
              <a:rPr lang="ja-JP" altLang="en-US" sz="480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改善活動は可能なのか？</a:t>
            </a:r>
            <a:endParaRPr lang="en-US" altLang="ja-JP" sz="4800" dirty="0">
              <a:solidFill>
                <a:srgbClr val="FF0000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519128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解決指針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solidFill>
            <a:schemeClr val="accent4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pPr marL="0" lvl="1" indent="0" algn="ctr">
              <a:buNone/>
            </a:pPr>
            <a:r>
              <a:rPr lang="ja-JP" altLang="en-US" sz="4000">
                <a:latin typeface="ヒラギノ角ゴ ProN W6"/>
                <a:ea typeface="ヒラギノ角ゴ ProN W6"/>
                <a:cs typeface="ヒラギノ角ゴ ProN W6"/>
              </a:rPr>
              <a:t>技術の必要性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/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0347038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ユーザー設定 6">
      <a:dk1>
        <a:srgbClr val="595959"/>
      </a:dk1>
      <a:lt1>
        <a:srgbClr val="FFFFFF"/>
      </a:lt1>
      <a:dk2>
        <a:srgbClr val="E50012"/>
      </a:dk2>
      <a:lt2>
        <a:srgbClr val="DEDEDE"/>
      </a:lt2>
      <a:accent1>
        <a:srgbClr val="797979"/>
      </a:accent1>
      <a:accent2>
        <a:srgbClr val="EB9D00"/>
      </a:accent2>
      <a:accent3>
        <a:srgbClr val="BFBFBF"/>
      </a:accent3>
      <a:accent4>
        <a:srgbClr val="FFC000"/>
      </a:accent4>
      <a:accent5>
        <a:srgbClr val="E50012"/>
      </a:accent5>
      <a:accent6>
        <a:srgbClr val="FF7C80"/>
      </a:accent6>
      <a:hlink>
        <a:srgbClr val="0000FF"/>
      </a:hlink>
      <a:folHlink>
        <a:srgbClr val="595959"/>
      </a:folHlink>
    </a:clrScheme>
    <a:fontScheme name="ユーザー定義 2">
      <a:majorFont>
        <a:latin typeface="Tw Cen MT"/>
        <a:ea typeface="HGPｺﾞｼｯｸE"/>
        <a:cs typeface=""/>
      </a:majorFont>
      <a:minorFont>
        <a:latin typeface="Franklin Gothic Book"/>
        <a:ea typeface="HGPｺﾞｼｯｸ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BFBFBF"/>
        </a:solidFill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8100">
          <a:tailEnd type="triangle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solidFill>
          <a:srgbClr val="0AC200"/>
        </a:solidFill>
        <a:ln w="63500">
          <a:solidFill>
            <a:srgbClr val="FF0000"/>
          </a:solidFill>
        </a:ln>
      </a:spPr>
      <a:bodyPr vert="horz" lIns="91440" tIns="45720" rIns="91440" bIns="45720" rtlCol="0" anchor="ctr" anchorCtr="0">
        <a:noAutofit/>
      </a:bodyPr>
      <a:lstStyle>
        <a:defPPr marL="534988" indent="-534988" algn="ctr" defTabSz="914400">
          <a:lnSpc>
            <a:spcPct val="100000"/>
          </a:lnSpc>
          <a:spcBef>
            <a:spcPts val="0"/>
          </a:spcBef>
          <a:buNone/>
          <a:defRPr sz="2800" dirty="0" smtClean="0">
            <a:solidFill>
              <a:schemeClr val="tx1">
                <a:lumMod val="50000"/>
              </a:schemeClr>
            </a:solidFill>
            <a:latin typeface="ヒラギノ角ゴ ProN W6"/>
            <a:ea typeface="ヒラギノ角ゴ ProN W6"/>
            <a:cs typeface="ヒラギノ角ゴ ProN W6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プレゼンテーション5" id="{635F5DAF-CAC2-7442-AA3A-C2EB436D7EA4}" vid="{EDE04049-9C0B-7A42-88BF-C34543A26365}"/>
    </a:ext>
  </a:extLst>
</a:theme>
</file>

<file path=ppt/theme/theme2.xml><?xml version="1.0" encoding="utf-8"?>
<a:theme xmlns:a="http://schemas.openxmlformats.org/drawingml/2006/main" name="1_Office テーマ">
  <a:themeElements>
    <a:clrScheme name="資料作成用">
      <a:dk1>
        <a:srgbClr val="595959"/>
      </a:dk1>
      <a:lt1>
        <a:sysClr val="window" lastClr="FFFFFF"/>
      </a:lt1>
      <a:dk2>
        <a:srgbClr val="E50012"/>
      </a:dk2>
      <a:lt2>
        <a:srgbClr val="DEDEDE"/>
      </a:lt2>
      <a:accent1>
        <a:srgbClr val="797979"/>
      </a:accent1>
      <a:accent2>
        <a:srgbClr val="EB9D00"/>
      </a:accent2>
      <a:accent3>
        <a:srgbClr val="BFBFBF"/>
      </a:accent3>
      <a:accent4>
        <a:srgbClr val="FFC000"/>
      </a:accent4>
      <a:accent5>
        <a:srgbClr val="595959"/>
      </a:accent5>
      <a:accent6>
        <a:srgbClr val="FF7C80"/>
      </a:accent6>
      <a:hlink>
        <a:srgbClr val="FFFFFF"/>
      </a:hlink>
      <a:folHlink>
        <a:srgbClr val="595959"/>
      </a:folHlink>
    </a:clrScheme>
    <a:fontScheme name="ユーザー定義 2">
      <a:majorFont>
        <a:latin typeface="Tw Cen MT"/>
        <a:ea typeface="HGPｺﾞｼｯｸE"/>
        <a:cs typeface=""/>
      </a:majorFont>
      <a:minorFont>
        <a:latin typeface="Franklin Gothic Book"/>
        <a:ea typeface="HGPｺﾞｼｯｸ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BFBFBF"/>
        </a:solidFill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kumimoji="1" sz="4800" dirty="0" smtClean="0">
            <a:solidFill>
              <a:srgbClr val="595959"/>
            </a:solidFill>
            <a:latin typeface="HGPｺﾞｼｯｸE" panose="020B0900000000000000" pitchFamily="50" charset="-128"/>
            <a:ea typeface="HGPｺﾞｼｯｸE" panose="020B0900000000000000" pitchFamily="50" charset="-128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プレゼンテーション5" id="{635F5DAF-CAC2-7442-AA3A-C2EB436D7EA4}" vid="{A7687B34-BA34-1C4A-8369-B92120B45902}"/>
    </a:ext>
  </a:extLst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macテンプレート4_3</Template>
  <TotalTime>4550</TotalTime>
  <Words>2450</Words>
  <Application>Microsoft Macintosh PowerPoint</Application>
  <PresentationFormat>画面に合わせる (4:3)</PresentationFormat>
  <Paragraphs>544</Paragraphs>
  <Slides>77</Slides>
  <Notes>75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7</vt:i4>
      </vt:variant>
      <vt:variant>
        <vt:lpstr>テーマ</vt:lpstr>
      </vt:variant>
      <vt:variant>
        <vt:i4>2</vt:i4>
      </vt:variant>
      <vt:variant>
        <vt:lpstr>スライド タイトル</vt:lpstr>
      </vt:variant>
      <vt:variant>
        <vt:i4>77</vt:i4>
      </vt:variant>
    </vt:vector>
  </HeadingPairs>
  <TitlesOfParts>
    <vt:vector size="86" baseType="lpstr">
      <vt:lpstr>HGPｺﾞｼｯｸE</vt:lpstr>
      <vt:lpstr>Hiragino Kaku Gothic ProN W6</vt:lpstr>
      <vt:lpstr>ＭＳ Ｐゴシック</vt:lpstr>
      <vt:lpstr>ヒラギノ角ゴ ProN W6</vt:lpstr>
      <vt:lpstr>Arial</vt:lpstr>
      <vt:lpstr>Calibri</vt:lpstr>
      <vt:lpstr>Franklin Gothic Book</vt:lpstr>
      <vt:lpstr>Office テーマ</vt:lpstr>
      <vt:lpstr>1_Office テーマ</vt:lpstr>
      <vt:lpstr>特殊部隊 SETチームの日常  -技術と実験を融合した実践アジャイル術-</vt:lpstr>
      <vt:lpstr>当セッション／資料の目的</vt:lpstr>
      <vt:lpstr>そのままでは使えません！</vt:lpstr>
      <vt:lpstr>調理・加工が必要です</vt:lpstr>
      <vt:lpstr>調理・加工のための3つのキー</vt:lpstr>
      <vt:lpstr>特に</vt:lpstr>
      <vt:lpstr>そう 思い至った理由 課題認識</vt:lpstr>
      <vt:lpstr>昨今感じる大きな疑問</vt:lpstr>
      <vt:lpstr>解決指針</vt:lpstr>
      <vt:lpstr>解決指針</vt:lpstr>
      <vt:lpstr>狙い・ポイント</vt:lpstr>
      <vt:lpstr>狙い・ポイント</vt:lpstr>
      <vt:lpstr>SET #とは</vt:lpstr>
      <vt:lpstr>Software Engineer in Test</vt:lpstr>
      <vt:lpstr>SET #とは</vt:lpstr>
      <vt:lpstr>LINEのSET #とは</vt:lpstr>
      <vt:lpstr>LINEのSET #とは</vt:lpstr>
      <vt:lpstr>LINEのSETの3つの軸</vt:lpstr>
      <vt:lpstr>Team of Transformational Leaders</vt:lpstr>
      <vt:lpstr>アジェンダ</vt:lpstr>
      <vt:lpstr>PowerPoint プレゼンテーション</vt:lpstr>
      <vt:lpstr>課題認識</vt:lpstr>
      <vt:lpstr>仮説</vt:lpstr>
      <vt:lpstr>検証のポイント</vt:lpstr>
      <vt:lpstr>事例1 Ayaperf</vt:lpstr>
      <vt:lpstr>とあるチームの課題</vt:lpstr>
      <vt:lpstr>解決策としてのAyaperf</vt:lpstr>
      <vt:lpstr>仕組み</vt:lpstr>
      <vt:lpstr>ポイント</vt:lpstr>
      <vt:lpstr>成果</vt:lpstr>
      <vt:lpstr>事例2 Karate</vt:lpstr>
      <vt:lpstr>Channel Gatewayの課題</vt:lpstr>
      <vt:lpstr>JUnitとCIによる障害検知</vt:lpstr>
      <vt:lpstr>JUnitとCIによる障害検知</vt:lpstr>
      <vt:lpstr>解決策としてのKarate</vt:lpstr>
      <vt:lpstr>Karateのテストコード例</vt:lpstr>
      <vt:lpstr>JUnitのテストコード例</vt:lpstr>
      <vt:lpstr>ポイント</vt:lpstr>
      <vt:lpstr>成果</vt:lpstr>
      <vt:lpstr>まとめ</vt:lpstr>
      <vt:lpstr>まとめ</vt:lpstr>
      <vt:lpstr>PowerPoint プレゼンテーション</vt:lpstr>
      <vt:lpstr>PowerPoint プレゼンテーション</vt:lpstr>
      <vt:lpstr>PowerPoint プレゼンテーション</vt:lpstr>
      <vt:lpstr>課題認識</vt:lpstr>
      <vt:lpstr>仮説</vt:lpstr>
      <vt:lpstr>検証のポイント</vt:lpstr>
      <vt:lpstr>Learning Lesson #とは</vt:lpstr>
      <vt:lpstr>SETチームでのルール</vt:lpstr>
      <vt:lpstr>SETチームが学んだこと</vt:lpstr>
      <vt:lpstr>成果</vt:lpstr>
      <vt:lpstr>成果例：Sebas Report</vt:lpstr>
      <vt:lpstr>Karateのテストレポートの拡張</vt:lpstr>
      <vt:lpstr>マイクロサービスの障害原因を</vt:lpstr>
      <vt:lpstr>迅速に特定できます</vt:lpstr>
      <vt:lpstr>学習したものを活用して…！</vt:lpstr>
      <vt:lpstr>想定外の成果：心理面</vt:lpstr>
      <vt:lpstr>想定外の成果：評価面</vt:lpstr>
      <vt:lpstr>まとめ</vt:lpstr>
      <vt:lpstr>まとめ</vt:lpstr>
      <vt:lpstr>PowerPoint プレゼンテーション</vt:lpstr>
      <vt:lpstr>とあるチームの課題</vt:lpstr>
      <vt:lpstr>仮説</vt:lpstr>
      <vt:lpstr>検証のポイント</vt:lpstr>
      <vt:lpstr>Design Sprint #とは</vt:lpstr>
      <vt:lpstr>ポイント</vt:lpstr>
      <vt:lpstr>実施＆成果記録 (1)</vt:lpstr>
      <vt:lpstr>実施＆成果記録 (2)</vt:lpstr>
      <vt:lpstr>まとめ</vt:lpstr>
      <vt:lpstr>まとめ</vt:lpstr>
      <vt:lpstr>まとめ</vt:lpstr>
      <vt:lpstr>1. プロダクト開発チームと共に</vt:lpstr>
      <vt:lpstr>2. Learning Session</vt:lpstr>
      <vt:lpstr>3. 3. Design Sprint</vt:lpstr>
      <vt:lpstr>Caution!</vt:lpstr>
      <vt:lpstr>結論</vt:lpstr>
      <vt:lpstr>終わりに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世界と事例から学ぶ、 プロダクトオーナーの 「素養」としての アジャイルメトリクス</dc:title>
  <dc:creator>伊藤　宏幸</dc:creator>
  <cp:lastModifiedBy>Microsoft Office User</cp:lastModifiedBy>
  <cp:revision>7487</cp:revision>
  <cp:lastPrinted>2019-12-11T06:41:24Z</cp:lastPrinted>
  <dcterms:created xsi:type="dcterms:W3CDTF">2016-11-21T06:16:44Z</dcterms:created>
  <dcterms:modified xsi:type="dcterms:W3CDTF">2019-12-17T06:19:44Z</dcterms:modified>
</cp:coreProperties>
</file>